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260" r:id="rId6"/>
    <p:sldId id="261" r:id="rId7"/>
    <p:sldId id="312" r:id="rId8"/>
    <p:sldId id="313" r:id="rId9"/>
    <p:sldId id="314" r:id="rId10"/>
    <p:sldId id="315" r:id="rId11"/>
    <p:sldId id="316" r:id="rId12"/>
    <p:sldId id="317" r:id="rId13"/>
    <p:sldId id="318" r:id="rId14"/>
    <p:sldId id="319" r:id="rId15"/>
    <p:sldId id="320" r:id="rId16"/>
    <p:sldId id="321" r:id="rId17"/>
    <p:sldId id="322" r:id="rId18"/>
    <p:sldId id="327" r:id="rId19"/>
    <p:sldId id="265" r:id="rId20"/>
    <p:sldId id="307" r:id="rId21"/>
    <p:sldId id="305" r:id="rId22"/>
    <p:sldId id="306" r:id="rId23"/>
    <p:sldId id="308" r:id="rId24"/>
    <p:sldId id="309" r:id="rId25"/>
    <p:sldId id="283" r:id="rId26"/>
    <p:sldId id="310" r:id="rId27"/>
    <p:sldId id="311" r:id="rId28"/>
    <p:sldId id="281" r:id="rId29"/>
    <p:sldId id="268" r:id="rId30"/>
    <p:sldId id="282" r:id="rId31"/>
    <p:sldId id="275" r:id="rId32"/>
    <p:sldId id="279" r:id="rId33"/>
    <p:sldId id="299" r:id="rId34"/>
    <p:sldId id="287" r:id="rId35"/>
    <p:sldId id="288" r:id="rId36"/>
    <p:sldId id="290" r:id="rId37"/>
    <p:sldId id="291" r:id="rId38"/>
    <p:sldId id="294" r:id="rId39"/>
    <p:sldId id="296" r:id="rId40"/>
    <p:sldId id="295" r:id="rId41"/>
    <p:sldId id="285" r:id="rId42"/>
    <p:sldId id="300" r:id="rId43"/>
    <p:sldId id="297" r:id="rId44"/>
    <p:sldId id="298" r:id="rId45"/>
    <p:sldId id="293" r:id="rId46"/>
    <p:sldId id="292" r:id="rId47"/>
    <p:sldId id="301" r:id="rId48"/>
    <p:sldId id="271" r:id="rId49"/>
    <p:sldId id="302" r:id="rId50"/>
    <p:sldId id="323" r:id="rId51"/>
    <p:sldId id="324" r:id="rId52"/>
    <p:sldId id="325" r:id="rId53"/>
    <p:sldId id="326" r:id="rId54"/>
    <p:sldId id="273" r:id="rId5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ACD1"/>
    <a:srgbClr val="FFFFFF"/>
    <a:srgbClr val="AB93A5"/>
    <a:srgbClr val="2B5784"/>
    <a:srgbClr val="A8D5EC"/>
    <a:srgbClr val="6A9BC3"/>
    <a:srgbClr val="2958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81" autoAdjust="0"/>
    <p:restoredTop sz="94712"/>
  </p:normalViewPr>
  <p:slideViewPr>
    <p:cSldViewPr snapToGrid="0">
      <p:cViewPr varScale="1">
        <p:scale>
          <a:sx n="154" d="100"/>
          <a:sy n="154" d="100"/>
        </p:scale>
        <p:origin x="224"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346353-0D76-450A-A011-F61A21EBAF2B}" type="datetimeFigureOut">
              <a:rPr lang="pt-PT" smtClean="0"/>
              <a:t>04/01/24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92199-809D-4782-AC50-69A1CEB43616}" type="slidenum">
              <a:rPr lang="pt-PT" smtClean="0"/>
              <a:t>‹nº›</a:t>
            </a:fld>
            <a:endParaRPr lang="pt-PT"/>
          </a:p>
        </p:txBody>
      </p:sp>
    </p:spTree>
    <p:extLst>
      <p:ext uri="{BB962C8B-B14F-4D97-AF65-F5344CB8AC3E}">
        <p14:creationId xmlns:p14="http://schemas.microsoft.com/office/powerpoint/2010/main" val="294381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48792199-809D-4782-AC50-69A1CEB43616}" type="slidenum">
              <a:rPr lang="pt-PT" smtClean="0"/>
              <a:t>1</a:t>
            </a:fld>
            <a:endParaRPr lang="pt-PT"/>
          </a:p>
        </p:txBody>
      </p:sp>
    </p:spTree>
    <p:extLst>
      <p:ext uri="{BB962C8B-B14F-4D97-AF65-F5344CB8AC3E}">
        <p14:creationId xmlns:p14="http://schemas.microsoft.com/office/powerpoint/2010/main" val="3520587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5"/>
          </p:nvPr>
        </p:nvSpPr>
        <p:spPr/>
        <p:txBody>
          <a:bodyPr/>
          <a:lstStyle/>
          <a:p>
            <a:fld id="{48792199-809D-4782-AC50-69A1CEB43616}" type="slidenum">
              <a:rPr lang="pt-PT" smtClean="0"/>
              <a:t>39</a:t>
            </a:fld>
            <a:endParaRPr lang="pt-PT"/>
          </a:p>
        </p:txBody>
      </p:sp>
    </p:spTree>
    <p:extLst>
      <p:ext uri="{BB962C8B-B14F-4D97-AF65-F5344CB8AC3E}">
        <p14:creationId xmlns:p14="http://schemas.microsoft.com/office/powerpoint/2010/main" val="402722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71A2B-E25D-2081-DCDD-3DD1A873F4CA}"/>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D0CC2D75-6BB3-96B9-1B3A-DBFA1E7BD2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C67B7339-38B6-1CD3-1450-0AA1A321086B}"/>
              </a:ext>
            </a:extLst>
          </p:cNvPr>
          <p:cNvSpPr>
            <a:spLocks noGrp="1"/>
          </p:cNvSpPr>
          <p:nvPr>
            <p:ph type="dt" sz="half" idx="10"/>
          </p:nvPr>
        </p:nvSpPr>
        <p:spPr/>
        <p:txBody>
          <a:bodyPr/>
          <a:lstStyle/>
          <a:p>
            <a:fld id="{014ACCA4-BBED-40AC-820F-76BF8201FC24}" type="datetimeFigureOut">
              <a:rPr lang="pt-PT" smtClean="0"/>
              <a:t>04/01/24</a:t>
            </a:fld>
            <a:endParaRPr lang="pt-PT"/>
          </a:p>
        </p:txBody>
      </p:sp>
      <p:sp>
        <p:nvSpPr>
          <p:cNvPr id="5" name="Marcador de Posição do Rodapé 4">
            <a:extLst>
              <a:ext uri="{FF2B5EF4-FFF2-40B4-BE49-F238E27FC236}">
                <a16:creationId xmlns:a16="http://schemas.microsoft.com/office/drawing/2014/main" id="{F3C74284-9EAC-2110-3BA6-23D28D2D27DD}"/>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BAF29D6-96A2-23CD-AAF7-A0362ED7DC9F}"/>
              </a:ext>
            </a:extLst>
          </p:cNvPr>
          <p:cNvSpPr>
            <a:spLocks noGrp="1"/>
          </p:cNvSpPr>
          <p:nvPr>
            <p:ph type="sldNum" sz="quarter" idx="12"/>
          </p:nvPr>
        </p:nvSpPr>
        <p:spPr/>
        <p:txBody>
          <a:bodyPr/>
          <a:lstStyle/>
          <a:p>
            <a:fld id="{C21451B0-E56A-49CA-83A5-60890B88ACC1}" type="slidenum">
              <a:rPr lang="pt-PT" smtClean="0"/>
              <a:t>‹nº›</a:t>
            </a:fld>
            <a:endParaRPr lang="pt-PT"/>
          </a:p>
        </p:txBody>
      </p:sp>
    </p:spTree>
    <p:extLst>
      <p:ext uri="{BB962C8B-B14F-4D97-AF65-F5344CB8AC3E}">
        <p14:creationId xmlns:p14="http://schemas.microsoft.com/office/powerpoint/2010/main" val="1919584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8D6996-9987-FF33-5158-2FF4581C59B9}"/>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FE169F87-0421-141D-06FD-D8F2FC380BDB}"/>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B15F1461-BBC2-75C5-71EC-6653A5ECFB26}"/>
              </a:ext>
            </a:extLst>
          </p:cNvPr>
          <p:cNvSpPr>
            <a:spLocks noGrp="1"/>
          </p:cNvSpPr>
          <p:nvPr>
            <p:ph type="dt" sz="half" idx="10"/>
          </p:nvPr>
        </p:nvSpPr>
        <p:spPr/>
        <p:txBody>
          <a:bodyPr/>
          <a:lstStyle/>
          <a:p>
            <a:fld id="{014ACCA4-BBED-40AC-820F-76BF8201FC24}" type="datetimeFigureOut">
              <a:rPr lang="pt-PT" smtClean="0"/>
              <a:t>04/01/24</a:t>
            </a:fld>
            <a:endParaRPr lang="pt-PT"/>
          </a:p>
        </p:txBody>
      </p:sp>
      <p:sp>
        <p:nvSpPr>
          <p:cNvPr id="5" name="Marcador de Posição do Rodapé 4">
            <a:extLst>
              <a:ext uri="{FF2B5EF4-FFF2-40B4-BE49-F238E27FC236}">
                <a16:creationId xmlns:a16="http://schemas.microsoft.com/office/drawing/2014/main" id="{9E44A3A1-7D25-99C6-70F1-B8D272877EFA}"/>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F05F97CC-7FC3-B02A-0530-9FD9EA4BE414}"/>
              </a:ext>
            </a:extLst>
          </p:cNvPr>
          <p:cNvSpPr>
            <a:spLocks noGrp="1"/>
          </p:cNvSpPr>
          <p:nvPr>
            <p:ph type="sldNum" sz="quarter" idx="12"/>
          </p:nvPr>
        </p:nvSpPr>
        <p:spPr/>
        <p:txBody>
          <a:bodyPr/>
          <a:lstStyle/>
          <a:p>
            <a:fld id="{C21451B0-E56A-49CA-83A5-60890B88ACC1}" type="slidenum">
              <a:rPr lang="pt-PT" smtClean="0"/>
              <a:t>‹nº›</a:t>
            </a:fld>
            <a:endParaRPr lang="pt-PT"/>
          </a:p>
        </p:txBody>
      </p:sp>
    </p:spTree>
    <p:extLst>
      <p:ext uri="{BB962C8B-B14F-4D97-AF65-F5344CB8AC3E}">
        <p14:creationId xmlns:p14="http://schemas.microsoft.com/office/powerpoint/2010/main" val="1018603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7F59170-26F5-7DF4-22F9-189FC52E2AB0}"/>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B5EC936D-5340-579E-B1AC-A04A13BF5B68}"/>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9CE437EF-8A10-5913-D591-7BB71668BF9F}"/>
              </a:ext>
            </a:extLst>
          </p:cNvPr>
          <p:cNvSpPr>
            <a:spLocks noGrp="1"/>
          </p:cNvSpPr>
          <p:nvPr>
            <p:ph type="dt" sz="half" idx="10"/>
          </p:nvPr>
        </p:nvSpPr>
        <p:spPr/>
        <p:txBody>
          <a:bodyPr/>
          <a:lstStyle/>
          <a:p>
            <a:fld id="{014ACCA4-BBED-40AC-820F-76BF8201FC24}" type="datetimeFigureOut">
              <a:rPr lang="pt-PT" smtClean="0"/>
              <a:t>04/01/24</a:t>
            </a:fld>
            <a:endParaRPr lang="pt-PT"/>
          </a:p>
        </p:txBody>
      </p:sp>
      <p:sp>
        <p:nvSpPr>
          <p:cNvPr id="5" name="Marcador de Posição do Rodapé 4">
            <a:extLst>
              <a:ext uri="{FF2B5EF4-FFF2-40B4-BE49-F238E27FC236}">
                <a16:creationId xmlns:a16="http://schemas.microsoft.com/office/drawing/2014/main" id="{1AB0B33D-53E9-0624-D5E6-7DB91C261A8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DA03B9C9-C372-F094-A39A-2DF91CFE1609}"/>
              </a:ext>
            </a:extLst>
          </p:cNvPr>
          <p:cNvSpPr>
            <a:spLocks noGrp="1"/>
          </p:cNvSpPr>
          <p:nvPr>
            <p:ph type="sldNum" sz="quarter" idx="12"/>
          </p:nvPr>
        </p:nvSpPr>
        <p:spPr/>
        <p:txBody>
          <a:bodyPr/>
          <a:lstStyle/>
          <a:p>
            <a:fld id="{C21451B0-E56A-49CA-83A5-60890B88ACC1}" type="slidenum">
              <a:rPr lang="pt-PT" smtClean="0"/>
              <a:t>‹nº›</a:t>
            </a:fld>
            <a:endParaRPr lang="pt-PT"/>
          </a:p>
        </p:txBody>
      </p:sp>
    </p:spTree>
    <p:extLst>
      <p:ext uri="{BB962C8B-B14F-4D97-AF65-F5344CB8AC3E}">
        <p14:creationId xmlns:p14="http://schemas.microsoft.com/office/powerpoint/2010/main" val="2723177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477E4-1491-5F72-1BB0-C30ADBCBA5B1}"/>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FF0A6C3D-04E9-6E11-F4A7-52E7ED19D14A}"/>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7CB3DE3-32A9-FC00-B0D2-E789A4718D41}"/>
              </a:ext>
            </a:extLst>
          </p:cNvPr>
          <p:cNvSpPr>
            <a:spLocks noGrp="1"/>
          </p:cNvSpPr>
          <p:nvPr>
            <p:ph type="dt" sz="half" idx="10"/>
          </p:nvPr>
        </p:nvSpPr>
        <p:spPr/>
        <p:txBody>
          <a:bodyPr/>
          <a:lstStyle/>
          <a:p>
            <a:fld id="{014ACCA4-BBED-40AC-820F-76BF8201FC24}" type="datetimeFigureOut">
              <a:rPr lang="pt-PT" smtClean="0"/>
              <a:t>04/01/24</a:t>
            </a:fld>
            <a:endParaRPr lang="pt-PT"/>
          </a:p>
        </p:txBody>
      </p:sp>
      <p:sp>
        <p:nvSpPr>
          <p:cNvPr id="5" name="Marcador de Posição do Rodapé 4">
            <a:extLst>
              <a:ext uri="{FF2B5EF4-FFF2-40B4-BE49-F238E27FC236}">
                <a16:creationId xmlns:a16="http://schemas.microsoft.com/office/drawing/2014/main" id="{FB904BC2-0A16-200E-A3B7-CFAE56517D56}"/>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835E11B2-FD72-79EA-42B2-4DE7EFAFF166}"/>
              </a:ext>
            </a:extLst>
          </p:cNvPr>
          <p:cNvSpPr>
            <a:spLocks noGrp="1"/>
          </p:cNvSpPr>
          <p:nvPr>
            <p:ph type="sldNum" sz="quarter" idx="12"/>
          </p:nvPr>
        </p:nvSpPr>
        <p:spPr/>
        <p:txBody>
          <a:bodyPr/>
          <a:lstStyle/>
          <a:p>
            <a:fld id="{C21451B0-E56A-49CA-83A5-60890B88ACC1}" type="slidenum">
              <a:rPr lang="pt-PT" smtClean="0"/>
              <a:t>‹nº›</a:t>
            </a:fld>
            <a:endParaRPr lang="pt-PT"/>
          </a:p>
        </p:txBody>
      </p:sp>
    </p:spTree>
    <p:extLst>
      <p:ext uri="{BB962C8B-B14F-4D97-AF65-F5344CB8AC3E}">
        <p14:creationId xmlns:p14="http://schemas.microsoft.com/office/powerpoint/2010/main" val="2793268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27CC19-D728-A007-7096-2C5DACE44213}"/>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FD6D10F2-EA9C-9B6C-9755-DC927C0B44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4040CB84-B03E-9324-2AFF-F1737A2C824E}"/>
              </a:ext>
            </a:extLst>
          </p:cNvPr>
          <p:cNvSpPr>
            <a:spLocks noGrp="1"/>
          </p:cNvSpPr>
          <p:nvPr>
            <p:ph type="dt" sz="half" idx="10"/>
          </p:nvPr>
        </p:nvSpPr>
        <p:spPr/>
        <p:txBody>
          <a:bodyPr/>
          <a:lstStyle/>
          <a:p>
            <a:fld id="{014ACCA4-BBED-40AC-820F-76BF8201FC24}" type="datetimeFigureOut">
              <a:rPr lang="pt-PT" smtClean="0"/>
              <a:t>04/01/24</a:t>
            </a:fld>
            <a:endParaRPr lang="pt-PT"/>
          </a:p>
        </p:txBody>
      </p:sp>
      <p:sp>
        <p:nvSpPr>
          <p:cNvPr id="5" name="Marcador de Posição do Rodapé 4">
            <a:extLst>
              <a:ext uri="{FF2B5EF4-FFF2-40B4-BE49-F238E27FC236}">
                <a16:creationId xmlns:a16="http://schemas.microsoft.com/office/drawing/2014/main" id="{3636300B-27C5-B453-410E-48C95B7E3EF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86FAAA9-707C-28F7-3041-1F8D2597BBD1}"/>
              </a:ext>
            </a:extLst>
          </p:cNvPr>
          <p:cNvSpPr>
            <a:spLocks noGrp="1"/>
          </p:cNvSpPr>
          <p:nvPr>
            <p:ph type="sldNum" sz="quarter" idx="12"/>
          </p:nvPr>
        </p:nvSpPr>
        <p:spPr/>
        <p:txBody>
          <a:bodyPr/>
          <a:lstStyle/>
          <a:p>
            <a:fld id="{C21451B0-E56A-49CA-83A5-60890B88ACC1}" type="slidenum">
              <a:rPr lang="pt-PT" smtClean="0"/>
              <a:t>‹nº›</a:t>
            </a:fld>
            <a:endParaRPr lang="pt-PT"/>
          </a:p>
        </p:txBody>
      </p:sp>
    </p:spTree>
    <p:extLst>
      <p:ext uri="{BB962C8B-B14F-4D97-AF65-F5344CB8AC3E}">
        <p14:creationId xmlns:p14="http://schemas.microsoft.com/office/powerpoint/2010/main" val="2367973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DAD0E2-7C59-C020-60C7-556477CDB4E1}"/>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42B48F8B-5434-D3E4-E28F-DC5151D9FE9B}"/>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B3F7E26D-9DD0-3B9D-617A-4F79E75E6DF1}"/>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AFC2CB65-BCEA-97E4-3815-8BEF84190FAF}"/>
              </a:ext>
            </a:extLst>
          </p:cNvPr>
          <p:cNvSpPr>
            <a:spLocks noGrp="1"/>
          </p:cNvSpPr>
          <p:nvPr>
            <p:ph type="dt" sz="half" idx="10"/>
          </p:nvPr>
        </p:nvSpPr>
        <p:spPr/>
        <p:txBody>
          <a:bodyPr/>
          <a:lstStyle/>
          <a:p>
            <a:fld id="{014ACCA4-BBED-40AC-820F-76BF8201FC24}" type="datetimeFigureOut">
              <a:rPr lang="pt-PT" smtClean="0"/>
              <a:t>04/01/24</a:t>
            </a:fld>
            <a:endParaRPr lang="pt-PT"/>
          </a:p>
        </p:txBody>
      </p:sp>
      <p:sp>
        <p:nvSpPr>
          <p:cNvPr id="6" name="Marcador de Posição do Rodapé 5">
            <a:extLst>
              <a:ext uri="{FF2B5EF4-FFF2-40B4-BE49-F238E27FC236}">
                <a16:creationId xmlns:a16="http://schemas.microsoft.com/office/drawing/2014/main" id="{DC3E58B5-F3C6-2EC5-4352-A9B7FFEE6685}"/>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29828C4D-29AA-40BE-0589-6FFDC3C7C2C8}"/>
              </a:ext>
            </a:extLst>
          </p:cNvPr>
          <p:cNvSpPr>
            <a:spLocks noGrp="1"/>
          </p:cNvSpPr>
          <p:nvPr>
            <p:ph type="sldNum" sz="quarter" idx="12"/>
          </p:nvPr>
        </p:nvSpPr>
        <p:spPr/>
        <p:txBody>
          <a:bodyPr/>
          <a:lstStyle/>
          <a:p>
            <a:fld id="{C21451B0-E56A-49CA-83A5-60890B88ACC1}" type="slidenum">
              <a:rPr lang="pt-PT" smtClean="0"/>
              <a:t>‹nº›</a:t>
            </a:fld>
            <a:endParaRPr lang="pt-PT"/>
          </a:p>
        </p:txBody>
      </p:sp>
    </p:spTree>
    <p:extLst>
      <p:ext uri="{BB962C8B-B14F-4D97-AF65-F5344CB8AC3E}">
        <p14:creationId xmlns:p14="http://schemas.microsoft.com/office/powerpoint/2010/main" val="119522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B02654-ECA4-BD33-57D6-D6EFAC0BF2CE}"/>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62DEEAFA-3D00-2786-95C8-04845A327D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373CD168-E94D-CDF3-E67E-69C55E28ACB6}"/>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F1B46F88-6411-6AD5-C27E-82A41B8740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F9013E67-07B7-7938-CE6D-9D7626E926CD}"/>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A56E2FE8-4B1B-6601-6AF6-FD2BC945AF10}"/>
              </a:ext>
            </a:extLst>
          </p:cNvPr>
          <p:cNvSpPr>
            <a:spLocks noGrp="1"/>
          </p:cNvSpPr>
          <p:nvPr>
            <p:ph type="dt" sz="half" idx="10"/>
          </p:nvPr>
        </p:nvSpPr>
        <p:spPr/>
        <p:txBody>
          <a:bodyPr/>
          <a:lstStyle/>
          <a:p>
            <a:fld id="{014ACCA4-BBED-40AC-820F-76BF8201FC24}" type="datetimeFigureOut">
              <a:rPr lang="pt-PT" smtClean="0"/>
              <a:t>04/01/24</a:t>
            </a:fld>
            <a:endParaRPr lang="pt-PT"/>
          </a:p>
        </p:txBody>
      </p:sp>
      <p:sp>
        <p:nvSpPr>
          <p:cNvPr id="8" name="Marcador de Posição do Rodapé 7">
            <a:extLst>
              <a:ext uri="{FF2B5EF4-FFF2-40B4-BE49-F238E27FC236}">
                <a16:creationId xmlns:a16="http://schemas.microsoft.com/office/drawing/2014/main" id="{919D2D03-62BE-B3E8-3F40-093E75E26B44}"/>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DB2C510E-8037-9065-DE08-D68558E3BC64}"/>
              </a:ext>
            </a:extLst>
          </p:cNvPr>
          <p:cNvSpPr>
            <a:spLocks noGrp="1"/>
          </p:cNvSpPr>
          <p:nvPr>
            <p:ph type="sldNum" sz="quarter" idx="12"/>
          </p:nvPr>
        </p:nvSpPr>
        <p:spPr/>
        <p:txBody>
          <a:bodyPr/>
          <a:lstStyle/>
          <a:p>
            <a:fld id="{C21451B0-E56A-49CA-83A5-60890B88ACC1}" type="slidenum">
              <a:rPr lang="pt-PT" smtClean="0"/>
              <a:t>‹nº›</a:t>
            </a:fld>
            <a:endParaRPr lang="pt-PT"/>
          </a:p>
        </p:txBody>
      </p:sp>
    </p:spTree>
    <p:extLst>
      <p:ext uri="{BB962C8B-B14F-4D97-AF65-F5344CB8AC3E}">
        <p14:creationId xmlns:p14="http://schemas.microsoft.com/office/powerpoint/2010/main" val="3215525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16E375-186A-AD15-E876-023B4C17D184}"/>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06454AF1-C13E-0704-F723-2BD1747BC239}"/>
              </a:ext>
            </a:extLst>
          </p:cNvPr>
          <p:cNvSpPr>
            <a:spLocks noGrp="1"/>
          </p:cNvSpPr>
          <p:nvPr>
            <p:ph type="dt" sz="half" idx="10"/>
          </p:nvPr>
        </p:nvSpPr>
        <p:spPr/>
        <p:txBody>
          <a:bodyPr/>
          <a:lstStyle/>
          <a:p>
            <a:fld id="{014ACCA4-BBED-40AC-820F-76BF8201FC24}" type="datetimeFigureOut">
              <a:rPr lang="pt-PT" smtClean="0"/>
              <a:t>04/01/24</a:t>
            </a:fld>
            <a:endParaRPr lang="pt-PT"/>
          </a:p>
        </p:txBody>
      </p:sp>
      <p:sp>
        <p:nvSpPr>
          <p:cNvPr id="4" name="Marcador de Posição do Rodapé 3">
            <a:extLst>
              <a:ext uri="{FF2B5EF4-FFF2-40B4-BE49-F238E27FC236}">
                <a16:creationId xmlns:a16="http://schemas.microsoft.com/office/drawing/2014/main" id="{31264D00-EE61-9555-9946-8F8C2C0B0E68}"/>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D9F6D625-CEAB-62D0-D50F-69119BDF8188}"/>
              </a:ext>
            </a:extLst>
          </p:cNvPr>
          <p:cNvSpPr>
            <a:spLocks noGrp="1"/>
          </p:cNvSpPr>
          <p:nvPr>
            <p:ph type="sldNum" sz="quarter" idx="12"/>
          </p:nvPr>
        </p:nvSpPr>
        <p:spPr/>
        <p:txBody>
          <a:bodyPr/>
          <a:lstStyle/>
          <a:p>
            <a:fld id="{C21451B0-E56A-49CA-83A5-60890B88ACC1}" type="slidenum">
              <a:rPr lang="pt-PT" smtClean="0"/>
              <a:t>‹nº›</a:t>
            </a:fld>
            <a:endParaRPr lang="pt-PT"/>
          </a:p>
        </p:txBody>
      </p:sp>
    </p:spTree>
    <p:extLst>
      <p:ext uri="{BB962C8B-B14F-4D97-AF65-F5344CB8AC3E}">
        <p14:creationId xmlns:p14="http://schemas.microsoft.com/office/powerpoint/2010/main" val="3604275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BD244219-394D-0D33-F725-9BC0C2BCC96A}"/>
              </a:ext>
            </a:extLst>
          </p:cNvPr>
          <p:cNvSpPr>
            <a:spLocks noGrp="1"/>
          </p:cNvSpPr>
          <p:nvPr>
            <p:ph type="dt" sz="half" idx="10"/>
          </p:nvPr>
        </p:nvSpPr>
        <p:spPr/>
        <p:txBody>
          <a:bodyPr/>
          <a:lstStyle/>
          <a:p>
            <a:fld id="{014ACCA4-BBED-40AC-820F-76BF8201FC24}" type="datetimeFigureOut">
              <a:rPr lang="pt-PT" smtClean="0"/>
              <a:t>04/01/24</a:t>
            </a:fld>
            <a:endParaRPr lang="pt-PT"/>
          </a:p>
        </p:txBody>
      </p:sp>
      <p:sp>
        <p:nvSpPr>
          <p:cNvPr id="3" name="Marcador de Posição do Rodapé 2">
            <a:extLst>
              <a:ext uri="{FF2B5EF4-FFF2-40B4-BE49-F238E27FC236}">
                <a16:creationId xmlns:a16="http://schemas.microsoft.com/office/drawing/2014/main" id="{6215EF7E-C4A8-829D-2F56-22EDD6C1A3D8}"/>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22C073A4-8666-0478-D481-E82E0182BAC0}"/>
              </a:ext>
            </a:extLst>
          </p:cNvPr>
          <p:cNvSpPr>
            <a:spLocks noGrp="1"/>
          </p:cNvSpPr>
          <p:nvPr>
            <p:ph type="sldNum" sz="quarter" idx="12"/>
          </p:nvPr>
        </p:nvSpPr>
        <p:spPr/>
        <p:txBody>
          <a:bodyPr/>
          <a:lstStyle/>
          <a:p>
            <a:fld id="{C21451B0-E56A-49CA-83A5-60890B88ACC1}" type="slidenum">
              <a:rPr lang="pt-PT" smtClean="0"/>
              <a:t>‹nº›</a:t>
            </a:fld>
            <a:endParaRPr lang="pt-PT"/>
          </a:p>
        </p:txBody>
      </p:sp>
    </p:spTree>
    <p:extLst>
      <p:ext uri="{BB962C8B-B14F-4D97-AF65-F5344CB8AC3E}">
        <p14:creationId xmlns:p14="http://schemas.microsoft.com/office/powerpoint/2010/main" val="1899585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AAECF6-564D-6A91-BCEA-63FD07C14EDB}"/>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FACFC623-92BD-1B5C-C84E-89B9CECE00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98EF194E-BC31-36A0-E753-E89B3338AD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D9AE45B7-1F4B-D91C-C6BD-E6510A33CA4D}"/>
              </a:ext>
            </a:extLst>
          </p:cNvPr>
          <p:cNvSpPr>
            <a:spLocks noGrp="1"/>
          </p:cNvSpPr>
          <p:nvPr>
            <p:ph type="dt" sz="half" idx="10"/>
          </p:nvPr>
        </p:nvSpPr>
        <p:spPr/>
        <p:txBody>
          <a:bodyPr/>
          <a:lstStyle/>
          <a:p>
            <a:fld id="{014ACCA4-BBED-40AC-820F-76BF8201FC24}" type="datetimeFigureOut">
              <a:rPr lang="pt-PT" smtClean="0"/>
              <a:t>04/01/24</a:t>
            </a:fld>
            <a:endParaRPr lang="pt-PT"/>
          </a:p>
        </p:txBody>
      </p:sp>
      <p:sp>
        <p:nvSpPr>
          <p:cNvPr id="6" name="Marcador de Posição do Rodapé 5">
            <a:extLst>
              <a:ext uri="{FF2B5EF4-FFF2-40B4-BE49-F238E27FC236}">
                <a16:creationId xmlns:a16="http://schemas.microsoft.com/office/drawing/2014/main" id="{4D750371-78CC-FB5C-7B4B-BD86B3B7A940}"/>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4B840CA4-D7EF-9572-EC08-863EABA1FA0F}"/>
              </a:ext>
            </a:extLst>
          </p:cNvPr>
          <p:cNvSpPr>
            <a:spLocks noGrp="1"/>
          </p:cNvSpPr>
          <p:nvPr>
            <p:ph type="sldNum" sz="quarter" idx="12"/>
          </p:nvPr>
        </p:nvSpPr>
        <p:spPr/>
        <p:txBody>
          <a:bodyPr/>
          <a:lstStyle/>
          <a:p>
            <a:fld id="{C21451B0-E56A-49CA-83A5-60890B88ACC1}" type="slidenum">
              <a:rPr lang="pt-PT" smtClean="0"/>
              <a:t>‹nº›</a:t>
            </a:fld>
            <a:endParaRPr lang="pt-PT"/>
          </a:p>
        </p:txBody>
      </p:sp>
    </p:spTree>
    <p:extLst>
      <p:ext uri="{BB962C8B-B14F-4D97-AF65-F5344CB8AC3E}">
        <p14:creationId xmlns:p14="http://schemas.microsoft.com/office/powerpoint/2010/main" val="451467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2E1BF-61A4-4E73-F6C6-13CD34107449}"/>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508F3E2D-DD55-AB9A-8720-67EC4D560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70E0A1BE-B58B-775F-99E0-EE39525E19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A90296AA-67D5-FAB5-5E2F-12175BCE7FFB}"/>
              </a:ext>
            </a:extLst>
          </p:cNvPr>
          <p:cNvSpPr>
            <a:spLocks noGrp="1"/>
          </p:cNvSpPr>
          <p:nvPr>
            <p:ph type="dt" sz="half" idx="10"/>
          </p:nvPr>
        </p:nvSpPr>
        <p:spPr/>
        <p:txBody>
          <a:bodyPr/>
          <a:lstStyle/>
          <a:p>
            <a:fld id="{014ACCA4-BBED-40AC-820F-76BF8201FC24}" type="datetimeFigureOut">
              <a:rPr lang="pt-PT" smtClean="0"/>
              <a:t>04/01/24</a:t>
            </a:fld>
            <a:endParaRPr lang="pt-PT"/>
          </a:p>
        </p:txBody>
      </p:sp>
      <p:sp>
        <p:nvSpPr>
          <p:cNvPr id="6" name="Marcador de Posição do Rodapé 5">
            <a:extLst>
              <a:ext uri="{FF2B5EF4-FFF2-40B4-BE49-F238E27FC236}">
                <a16:creationId xmlns:a16="http://schemas.microsoft.com/office/drawing/2014/main" id="{2ECFCE02-9C3E-FA59-3D00-A7CE95BB85CB}"/>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543135B0-EAED-55A6-9EB7-58273A4AD0F7}"/>
              </a:ext>
            </a:extLst>
          </p:cNvPr>
          <p:cNvSpPr>
            <a:spLocks noGrp="1"/>
          </p:cNvSpPr>
          <p:nvPr>
            <p:ph type="sldNum" sz="quarter" idx="12"/>
          </p:nvPr>
        </p:nvSpPr>
        <p:spPr/>
        <p:txBody>
          <a:bodyPr/>
          <a:lstStyle/>
          <a:p>
            <a:fld id="{C21451B0-E56A-49CA-83A5-60890B88ACC1}" type="slidenum">
              <a:rPr lang="pt-PT" smtClean="0"/>
              <a:t>‹nº›</a:t>
            </a:fld>
            <a:endParaRPr lang="pt-PT"/>
          </a:p>
        </p:txBody>
      </p:sp>
    </p:spTree>
    <p:extLst>
      <p:ext uri="{BB962C8B-B14F-4D97-AF65-F5344CB8AC3E}">
        <p14:creationId xmlns:p14="http://schemas.microsoft.com/office/powerpoint/2010/main" val="1890493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ABC972A8-9E16-6C1D-97FD-8BB2D14A3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C32D8D3A-5C34-F2A5-9AB2-C2C92C10E3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C52B741D-2836-6CCC-7D64-358A0792AC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4ACCA4-BBED-40AC-820F-76BF8201FC24}" type="datetimeFigureOut">
              <a:rPr lang="pt-PT" smtClean="0"/>
              <a:t>04/01/24</a:t>
            </a:fld>
            <a:endParaRPr lang="pt-PT"/>
          </a:p>
        </p:txBody>
      </p:sp>
      <p:sp>
        <p:nvSpPr>
          <p:cNvPr id="5" name="Marcador de Posição do Rodapé 4">
            <a:extLst>
              <a:ext uri="{FF2B5EF4-FFF2-40B4-BE49-F238E27FC236}">
                <a16:creationId xmlns:a16="http://schemas.microsoft.com/office/drawing/2014/main" id="{EF7C0BA5-F50F-E4D9-847B-B2BE6E9593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F6F7BCC4-EEB9-D364-6E42-FFCB8F8BAB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1451B0-E56A-49CA-83A5-60890B88ACC1}" type="slidenum">
              <a:rPr lang="pt-PT" smtClean="0"/>
              <a:t>‹nº›</a:t>
            </a:fld>
            <a:endParaRPr lang="pt-PT"/>
          </a:p>
        </p:txBody>
      </p:sp>
    </p:spTree>
    <p:extLst>
      <p:ext uri="{BB962C8B-B14F-4D97-AF65-F5344CB8AC3E}">
        <p14:creationId xmlns:p14="http://schemas.microsoft.com/office/powerpoint/2010/main" val="2147220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rma livre: Forma 24">
            <a:extLst>
              <a:ext uri="{FF2B5EF4-FFF2-40B4-BE49-F238E27FC236}">
                <a16:creationId xmlns:a16="http://schemas.microsoft.com/office/drawing/2014/main" id="{37DDA118-D962-0064-0E0A-4D822DDFCA1B}"/>
              </a:ext>
            </a:extLst>
          </p:cNvPr>
          <p:cNvSpPr/>
          <p:nvPr/>
        </p:nvSpPr>
        <p:spPr>
          <a:xfrm>
            <a:off x="1315296" y="571500"/>
            <a:ext cx="9525000" cy="5715000"/>
          </a:xfrm>
          <a:custGeom>
            <a:avLst/>
            <a:gdLst>
              <a:gd name="connsiteX0" fmla="*/ 4196248 w 9525000"/>
              <a:gd name="connsiteY0" fmla="*/ 0 h 5715000"/>
              <a:gd name="connsiteX1" fmla="*/ 5330104 w 9525000"/>
              <a:gd name="connsiteY1" fmla="*/ 0 h 5715000"/>
              <a:gd name="connsiteX2" fmla="*/ 5330104 w 9525000"/>
              <a:gd name="connsiteY2" fmla="*/ 2290340 h 5715000"/>
              <a:gd name="connsiteX3" fmla="*/ 9525000 w 9525000"/>
              <a:gd name="connsiteY3" fmla="*/ 2290340 h 5715000"/>
              <a:gd name="connsiteX4" fmla="*/ 9525000 w 9525000"/>
              <a:gd name="connsiteY4" fmla="*/ 3424659 h 5715000"/>
              <a:gd name="connsiteX5" fmla="*/ 5330104 w 9525000"/>
              <a:gd name="connsiteY5" fmla="*/ 3424659 h 5715000"/>
              <a:gd name="connsiteX6" fmla="*/ 5330104 w 9525000"/>
              <a:gd name="connsiteY6" fmla="*/ 5715000 h 5715000"/>
              <a:gd name="connsiteX7" fmla="*/ 4196248 w 9525000"/>
              <a:gd name="connsiteY7" fmla="*/ 5715000 h 5715000"/>
              <a:gd name="connsiteX8" fmla="*/ 4196248 w 9525000"/>
              <a:gd name="connsiteY8" fmla="*/ 3424659 h 5715000"/>
              <a:gd name="connsiteX9" fmla="*/ 0 w 9525000"/>
              <a:gd name="connsiteY9" fmla="*/ 3424659 h 5715000"/>
              <a:gd name="connsiteX10" fmla="*/ 0 w 9525000"/>
              <a:gd name="connsiteY10" fmla="*/ 2290340 h 5715000"/>
              <a:gd name="connsiteX11" fmla="*/ 4196248 w 9525000"/>
              <a:gd name="connsiteY11" fmla="*/ 229034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25000" h="5715000">
                <a:moveTo>
                  <a:pt x="4196248" y="0"/>
                </a:moveTo>
                <a:lnTo>
                  <a:pt x="5330104" y="0"/>
                </a:lnTo>
                <a:lnTo>
                  <a:pt x="5330104" y="2290340"/>
                </a:lnTo>
                <a:lnTo>
                  <a:pt x="9525000" y="2290340"/>
                </a:lnTo>
                <a:lnTo>
                  <a:pt x="9525000" y="3424659"/>
                </a:lnTo>
                <a:lnTo>
                  <a:pt x="5330104" y="3424659"/>
                </a:lnTo>
                <a:lnTo>
                  <a:pt x="5330104" y="5715000"/>
                </a:lnTo>
                <a:lnTo>
                  <a:pt x="4196248" y="5715000"/>
                </a:lnTo>
                <a:lnTo>
                  <a:pt x="4196248" y="3424659"/>
                </a:lnTo>
                <a:lnTo>
                  <a:pt x="0" y="3424659"/>
                </a:lnTo>
                <a:lnTo>
                  <a:pt x="0" y="2290340"/>
                </a:lnTo>
                <a:lnTo>
                  <a:pt x="4196248" y="2290340"/>
                </a:lnTo>
                <a:close/>
              </a:path>
            </a:pathLst>
          </a:custGeom>
          <a:solidFill>
            <a:srgbClr val="2B57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PT" dirty="0"/>
          </a:p>
        </p:txBody>
      </p:sp>
      <p:sp>
        <p:nvSpPr>
          <p:cNvPr id="30" name="Forma livre: Forma 29">
            <a:extLst>
              <a:ext uri="{FF2B5EF4-FFF2-40B4-BE49-F238E27FC236}">
                <a16:creationId xmlns:a16="http://schemas.microsoft.com/office/drawing/2014/main" id="{93A91F1C-75C5-8F8A-7C08-3453DC7C9D7A}"/>
              </a:ext>
            </a:extLst>
          </p:cNvPr>
          <p:cNvSpPr/>
          <p:nvPr/>
        </p:nvSpPr>
        <p:spPr>
          <a:xfrm rot="10800000">
            <a:off x="2358644" y="571500"/>
            <a:ext cx="7474712" cy="5715000"/>
          </a:xfrm>
          <a:custGeom>
            <a:avLst/>
            <a:gdLst>
              <a:gd name="connsiteX0" fmla="*/ 2799080 w 7474712"/>
              <a:gd name="connsiteY0" fmla="*/ 1656080 h 5715000"/>
              <a:gd name="connsiteX1" fmla="*/ 0 w 7474712"/>
              <a:gd name="connsiteY1" fmla="*/ 0 h 5715000"/>
              <a:gd name="connsiteX2" fmla="*/ 2799080 w 7474712"/>
              <a:gd name="connsiteY2" fmla="*/ 0 h 5715000"/>
              <a:gd name="connsiteX3" fmla="*/ 4675632 w 7474712"/>
              <a:gd name="connsiteY3" fmla="*/ 1656080 h 5715000"/>
              <a:gd name="connsiteX4" fmla="*/ 4675632 w 7474712"/>
              <a:gd name="connsiteY4" fmla="*/ 0 h 5715000"/>
              <a:gd name="connsiteX5" fmla="*/ 7474712 w 7474712"/>
              <a:gd name="connsiteY5" fmla="*/ 0 h 5715000"/>
              <a:gd name="connsiteX6" fmla="*/ 7474712 w 7474712"/>
              <a:gd name="connsiteY6" fmla="*/ 5714999 h 5715000"/>
              <a:gd name="connsiteX7" fmla="*/ 4675632 w 7474712"/>
              <a:gd name="connsiteY7" fmla="*/ 5714999 h 5715000"/>
              <a:gd name="connsiteX8" fmla="*/ 4675632 w 7474712"/>
              <a:gd name="connsiteY8" fmla="*/ 4058919 h 5715000"/>
              <a:gd name="connsiteX9" fmla="*/ 2799080 w 7474712"/>
              <a:gd name="connsiteY9" fmla="*/ 5715000 h 5715000"/>
              <a:gd name="connsiteX10" fmla="*/ 0 w 7474712"/>
              <a:gd name="connsiteY10" fmla="*/ 5715000 h 5715000"/>
              <a:gd name="connsiteX11" fmla="*/ 2799080 w 7474712"/>
              <a:gd name="connsiteY11" fmla="*/ 4058920 h 571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74712" h="5715000">
                <a:moveTo>
                  <a:pt x="2799080" y="1656080"/>
                </a:moveTo>
                <a:lnTo>
                  <a:pt x="0" y="0"/>
                </a:lnTo>
                <a:lnTo>
                  <a:pt x="2799080" y="0"/>
                </a:lnTo>
                <a:close/>
                <a:moveTo>
                  <a:pt x="4675632" y="1656080"/>
                </a:moveTo>
                <a:lnTo>
                  <a:pt x="4675632" y="0"/>
                </a:lnTo>
                <a:lnTo>
                  <a:pt x="7474712" y="0"/>
                </a:lnTo>
                <a:close/>
                <a:moveTo>
                  <a:pt x="7474712" y="5714999"/>
                </a:moveTo>
                <a:lnTo>
                  <a:pt x="4675632" y="5714999"/>
                </a:lnTo>
                <a:lnTo>
                  <a:pt x="4675632" y="4058919"/>
                </a:lnTo>
                <a:close/>
                <a:moveTo>
                  <a:pt x="2799080" y="5715000"/>
                </a:moveTo>
                <a:lnTo>
                  <a:pt x="0" y="5715000"/>
                </a:lnTo>
                <a:lnTo>
                  <a:pt x="2799080" y="4058920"/>
                </a:lnTo>
                <a:close/>
              </a:path>
            </a:pathLst>
          </a:custGeom>
          <a:solidFill>
            <a:srgbClr val="6A9BC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PT" dirty="0">
              <a:solidFill>
                <a:srgbClr val="6A9BC3"/>
              </a:solidFill>
            </a:endParaRPr>
          </a:p>
        </p:txBody>
      </p:sp>
      <p:sp>
        <p:nvSpPr>
          <p:cNvPr id="31" name="Triângulo retângulo 30">
            <a:extLst>
              <a:ext uri="{FF2B5EF4-FFF2-40B4-BE49-F238E27FC236}">
                <a16:creationId xmlns:a16="http://schemas.microsoft.com/office/drawing/2014/main" id="{BAE05129-E5D2-7746-6819-AC658F569037}"/>
              </a:ext>
            </a:extLst>
          </p:cNvPr>
          <p:cNvSpPr/>
          <p:nvPr/>
        </p:nvSpPr>
        <p:spPr>
          <a:xfrm flipV="1">
            <a:off x="1315296" y="4370069"/>
            <a:ext cx="2086696" cy="1268729"/>
          </a:xfrm>
          <a:prstGeom prst="rtTriangle">
            <a:avLst/>
          </a:prstGeom>
          <a:solidFill>
            <a:srgbClr val="6A9B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2" name="Imagem 31">
            <a:extLst>
              <a:ext uri="{FF2B5EF4-FFF2-40B4-BE49-F238E27FC236}">
                <a16:creationId xmlns:a16="http://schemas.microsoft.com/office/drawing/2014/main" id="{48ED5063-A237-22C9-59DB-73D23AD67986}"/>
              </a:ext>
            </a:extLst>
          </p:cNvPr>
          <p:cNvPicPr>
            <a:picLocks noChangeAspect="1"/>
          </p:cNvPicPr>
          <p:nvPr/>
        </p:nvPicPr>
        <p:blipFill>
          <a:blip r:embed="rId3"/>
          <a:stretch>
            <a:fillRect/>
          </a:stretch>
        </p:blipFill>
        <p:spPr>
          <a:xfrm flipV="1">
            <a:off x="1316979" y="1219853"/>
            <a:ext cx="2085013" cy="1268078"/>
          </a:xfrm>
          <a:prstGeom prst="rect">
            <a:avLst/>
          </a:prstGeom>
        </p:spPr>
      </p:pic>
      <p:pic>
        <p:nvPicPr>
          <p:cNvPr id="34" name="Imagem 33">
            <a:extLst>
              <a:ext uri="{FF2B5EF4-FFF2-40B4-BE49-F238E27FC236}">
                <a16:creationId xmlns:a16="http://schemas.microsoft.com/office/drawing/2014/main" id="{AB9125F0-4FEC-9493-7846-FD83EDAC21F3}"/>
              </a:ext>
            </a:extLst>
          </p:cNvPr>
          <p:cNvPicPr>
            <a:picLocks noChangeAspect="1"/>
          </p:cNvPicPr>
          <p:nvPr/>
        </p:nvPicPr>
        <p:blipFill>
          <a:blip r:embed="rId3"/>
          <a:stretch>
            <a:fillRect/>
          </a:stretch>
        </p:blipFill>
        <p:spPr>
          <a:xfrm flipH="1" flipV="1">
            <a:off x="8769765" y="1219853"/>
            <a:ext cx="2085013" cy="1268078"/>
          </a:xfrm>
          <a:prstGeom prst="rect">
            <a:avLst/>
          </a:prstGeom>
        </p:spPr>
      </p:pic>
      <p:pic>
        <p:nvPicPr>
          <p:cNvPr id="35" name="Imagem 34">
            <a:extLst>
              <a:ext uri="{FF2B5EF4-FFF2-40B4-BE49-F238E27FC236}">
                <a16:creationId xmlns:a16="http://schemas.microsoft.com/office/drawing/2014/main" id="{00ED595F-D9A3-FC35-97C4-743C31BE4D97}"/>
              </a:ext>
            </a:extLst>
          </p:cNvPr>
          <p:cNvPicPr>
            <a:picLocks noChangeAspect="1"/>
          </p:cNvPicPr>
          <p:nvPr/>
        </p:nvPicPr>
        <p:blipFill>
          <a:blip r:embed="rId3"/>
          <a:stretch>
            <a:fillRect/>
          </a:stretch>
        </p:blipFill>
        <p:spPr>
          <a:xfrm flipH="1">
            <a:off x="8755283" y="4370069"/>
            <a:ext cx="2085013" cy="1268078"/>
          </a:xfrm>
          <a:prstGeom prst="rect">
            <a:avLst/>
          </a:prstGeom>
        </p:spPr>
      </p:pic>
      <p:sp>
        <p:nvSpPr>
          <p:cNvPr id="42" name="Forma livre: Forma 41">
            <a:extLst>
              <a:ext uri="{FF2B5EF4-FFF2-40B4-BE49-F238E27FC236}">
                <a16:creationId xmlns:a16="http://schemas.microsoft.com/office/drawing/2014/main" id="{56CBA7B3-3092-6878-A24E-3B824EC490F8}"/>
              </a:ext>
            </a:extLst>
          </p:cNvPr>
          <p:cNvSpPr/>
          <p:nvPr/>
        </p:nvSpPr>
        <p:spPr>
          <a:xfrm flipV="1">
            <a:off x="1315296" y="4380229"/>
            <a:ext cx="2086697" cy="1268729"/>
          </a:xfrm>
          <a:custGeom>
            <a:avLst/>
            <a:gdLst>
              <a:gd name="connsiteX0" fmla="*/ 0 w 2086697"/>
              <a:gd name="connsiteY0" fmla="*/ 1268729 h 1268729"/>
              <a:gd name="connsiteX1" fmla="*/ 2086697 w 2086697"/>
              <a:gd name="connsiteY1" fmla="*/ 1268729 h 1268729"/>
              <a:gd name="connsiteX2" fmla="*/ 0 w 2086697"/>
              <a:gd name="connsiteY2" fmla="*/ 0 h 1268729"/>
            </a:gdLst>
            <a:ahLst/>
            <a:cxnLst>
              <a:cxn ang="0">
                <a:pos x="connsiteX0" y="connsiteY0"/>
              </a:cxn>
              <a:cxn ang="0">
                <a:pos x="connsiteX1" y="connsiteY1"/>
              </a:cxn>
              <a:cxn ang="0">
                <a:pos x="connsiteX2" y="connsiteY2"/>
              </a:cxn>
            </a:cxnLst>
            <a:rect l="l" t="t" r="r" b="b"/>
            <a:pathLst>
              <a:path w="2086697" h="1268729">
                <a:moveTo>
                  <a:pt x="0" y="1268729"/>
                </a:moveTo>
                <a:lnTo>
                  <a:pt x="2086697" y="1268729"/>
                </a:lnTo>
                <a:lnTo>
                  <a:pt x="0" y="0"/>
                </a:lnTo>
                <a:close/>
              </a:path>
            </a:pathLst>
          </a:custGeom>
          <a:solidFill>
            <a:srgbClr val="6A9BC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pt-PT"/>
          </a:p>
        </p:txBody>
      </p:sp>
      <p:sp>
        <p:nvSpPr>
          <p:cNvPr id="43" name="CaixaDeTexto 42">
            <a:extLst>
              <a:ext uri="{FF2B5EF4-FFF2-40B4-BE49-F238E27FC236}">
                <a16:creationId xmlns:a16="http://schemas.microsoft.com/office/drawing/2014/main" id="{056560CC-EF5F-9386-3301-1C28D9C6294E}"/>
              </a:ext>
            </a:extLst>
          </p:cNvPr>
          <p:cNvSpPr txBox="1"/>
          <p:nvPr/>
        </p:nvSpPr>
        <p:spPr>
          <a:xfrm>
            <a:off x="1353297" y="2744676"/>
            <a:ext cx="9553964" cy="1323439"/>
          </a:xfrm>
          <a:prstGeom prst="rect">
            <a:avLst/>
          </a:prstGeom>
          <a:noFill/>
        </p:spPr>
        <p:txBody>
          <a:bodyPr wrap="square" rtlCol="0">
            <a:spAutoFit/>
          </a:bodyPr>
          <a:lstStyle/>
          <a:p>
            <a:pPr algn="ctr"/>
            <a:r>
              <a:rPr lang="pt-PT" sz="4800" dirty="0">
                <a:solidFill>
                  <a:schemeClr val="bg1"/>
                </a:solidFill>
                <a:latin typeface="Arial" panose="020B0604020202020204" pitchFamily="34" charset="0"/>
                <a:cs typeface="Arial" panose="020B0604020202020204" pitchFamily="34" charset="0"/>
              </a:rPr>
              <a:t>Criminalidade no Reino Unido</a:t>
            </a:r>
          </a:p>
          <a:p>
            <a:pPr algn="ctr"/>
            <a:r>
              <a:rPr lang="pt-PT" sz="3200" dirty="0">
                <a:solidFill>
                  <a:schemeClr val="bg1"/>
                </a:solidFill>
                <a:latin typeface="Arial" panose="020B0604020202020204" pitchFamily="34" charset="0"/>
                <a:cs typeface="Arial" panose="020B0604020202020204" pitchFamily="34" charset="0"/>
              </a:rPr>
              <a:t>no contexto de igualdade de género</a:t>
            </a:r>
          </a:p>
        </p:txBody>
      </p:sp>
      <p:sp>
        <p:nvSpPr>
          <p:cNvPr id="45" name="CaixaDeTexto 44">
            <a:extLst>
              <a:ext uri="{FF2B5EF4-FFF2-40B4-BE49-F238E27FC236}">
                <a16:creationId xmlns:a16="http://schemas.microsoft.com/office/drawing/2014/main" id="{0B4EA765-2320-09CF-A08E-EF3639676B2D}"/>
              </a:ext>
            </a:extLst>
          </p:cNvPr>
          <p:cNvSpPr txBox="1"/>
          <p:nvPr/>
        </p:nvSpPr>
        <p:spPr>
          <a:xfrm>
            <a:off x="5221224" y="5638148"/>
            <a:ext cx="1655064" cy="657142"/>
          </a:xfrm>
          <a:prstGeom prst="rect">
            <a:avLst/>
          </a:prstGeom>
          <a:noFill/>
        </p:spPr>
        <p:txBody>
          <a:bodyPr wrap="square" rtlCol="0">
            <a:spAutoFit/>
          </a:bodyPr>
          <a:lstStyle/>
          <a:p>
            <a:pPr algn="ctr"/>
            <a:r>
              <a:rPr lang="pt-PT" dirty="0">
                <a:solidFill>
                  <a:srgbClr val="FFFFFF"/>
                </a:solidFill>
              </a:rPr>
              <a:t>PL3</a:t>
            </a:r>
          </a:p>
          <a:p>
            <a:pPr algn="ctr"/>
            <a:r>
              <a:rPr lang="pt-PT" dirty="0">
                <a:solidFill>
                  <a:srgbClr val="FFFFFF"/>
                </a:solidFill>
              </a:rPr>
              <a:t>G3</a:t>
            </a:r>
          </a:p>
        </p:txBody>
      </p:sp>
    </p:spTree>
    <p:extLst>
      <p:ext uri="{BB962C8B-B14F-4D97-AF65-F5344CB8AC3E}">
        <p14:creationId xmlns:p14="http://schemas.microsoft.com/office/powerpoint/2010/main" val="571302617"/>
      </p:ext>
    </p:extLst>
  </p:cSld>
  <p:clrMapOvr>
    <a:masterClrMapping/>
  </p:clrMapOvr>
  <mc:AlternateContent xmlns:mc="http://schemas.openxmlformats.org/markup-compatibility/2006" xmlns:p14="http://schemas.microsoft.com/office/powerpoint/2010/main">
    <mc:Choice Requires="p14">
      <p:transition spd="slow" p14:dur="2000" advTm="564"/>
    </mc:Choice>
    <mc:Fallback xmlns="">
      <p:transition spd="slow" advTm="56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C1753-EF8B-6870-76E9-9037EECB760E}"/>
              </a:ext>
            </a:extLst>
          </p:cNvPr>
          <p:cNvSpPr>
            <a:spLocks noGrp="1"/>
          </p:cNvSpPr>
          <p:nvPr>
            <p:ph type="title"/>
          </p:nvPr>
        </p:nvSpPr>
        <p:spPr>
          <a:xfrm>
            <a:off x="838200" y="450582"/>
            <a:ext cx="8237434" cy="925289"/>
          </a:xfrm>
        </p:spPr>
        <p:txBody>
          <a:bodyPr>
            <a:normAutofit/>
          </a:bodyPr>
          <a:lstStyle/>
          <a:p>
            <a:r>
              <a:rPr lang="pt-PT" sz="4000" dirty="0">
                <a:solidFill>
                  <a:srgbClr val="2B5784"/>
                </a:solidFill>
              </a:rPr>
              <a:t>Questões analíticas (Gender Data)</a:t>
            </a:r>
          </a:p>
        </p:txBody>
      </p:sp>
      <p:sp>
        <p:nvSpPr>
          <p:cNvPr id="3" name="Marcador de Posição de Conteúdo 2">
            <a:extLst>
              <a:ext uri="{FF2B5EF4-FFF2-40B4-BE49-F238E27FC236}">
                <a16:creationId xmlns:a16="http://schemas.microsoft.com/office/drawing/2014/main" id="{EEA5ED8F-ADB6-0ED5-C366-92372A5C6ED8}"/>
              </a:ext>
            </a:extLst>
          </p:cNvPr>
          <p:cNvSpPr>
            <a:spLocks noGrp="1"/>
          </p:cNvSpPr>
          <p:nvPr>
            <p:ph idx="1"/>
          </p:nvPr>
        </p:nvSpPr>
        <p:spPr/>
        <p:txBody>
          <a:bodyPr/>
          <a:lstStyle/>
          <a:p>
            <a:r>
              <a:rPr lang="pt-PT" sz="2800" dirty="0"/>
              <a:t>Questão 1: Quais são as discrepâncias entre faixas etárias na população do UK entre os anos 2010 e 2022? Haverá mais população do género feminino ou do gé</a:t>
            </a:r>
            <a:r>
              <a:rPr lang="pt-PT" dirty="0"/>
              <a:t>nero masculino?</a:t>
            </a:r>
          </a:p>
        </p:txBody>
      </p:sp>
      <p:pic>
        <p:nvPicPr>
          <p:cNvPr id="4" name="Imagem 3">
            <a:extLst>
              <a:ext uri="{FF2B5EF4-FFF2-40B4-BE49-F238E27FC236}">
                <a16:creationId xmlns:a16="http://schemas.microsoft.com/office/drawing/2014/main" id="{A6ACE715-946B-768E-58F6-D26B7B8C0D45}"/>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74F9DEA0-DE75-0D19-A899-FBB5474A78D7}"/>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10</a:t>
            </a:r>
          </a:p>
        </p:txBody>
      </p:sp>
    </p:spTree>
    <p:extLst>
      <p:ext uri="{BB962C8B-B14F-4D97-AF65-F5344CB8AC3E}">
        <p14:creationId xmlns:p14="http://schemas.microsoft.com/office/powerpoint/2010/main" val="3507375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6555E-19E3-DB84-8EC8-4CF7AEC9781C}"/>
              </a:ext>
            </a:extLst>
          </p:cNvPr>
          <p:cNvSpPr>
            <a:spLocks noGrp="1"/>
          </p:cNvSpPr>
          <p:nvPr>
            <p:ph type="title"/>
          </p:nvPr>
        </p:nvSpPr>
        <p:spPr>
          <a:xfrm>
            <a:off x="838200" y="0"/>
            <a:ext cx="10515600" cy="1325563"/>
          </a:xfrm>
        </p:spPr>
        <p:txBody>
          <a:bodyPr>
            <a:normAutofit/>
          </a:bodyPr>
          <a:lstStyle/>
          <a:p>
            <a:r>
              <a:rPr lang="pt-PT" sz="2000" dirty="0">
                <a:solidFill>
                  <a:srgbClr val="7AACD1"/>
                </a:solidFill>
              </a:rPr>
              <a:t>Q1: Quais são as discrepâncias entre faixas etárias na população do UK entre os anos 2010 e 2022? Haverá mais população do género feminino ou do género masculino?</a:t>
            </a:r>
            <a:br>
              <a:rPr lang="pt-PT" sz="2000" dirty="0">
                <a:solidFill>
                  <a:srgbClr val="7AACD1"/>
                </a:solidFill>
              </a:rPr>
            </a:br>
            <a:endParaRPr lang="pt-PT" sz="2000" dirty="0">
              <a:solidFill>
                <a:srgbClr val="7AACD1"/>
              </a:solidFill>
            </a:endParaRPr>
          </a:p>
        </p:txBody>
      </p:sp>
      <p:sp>
        <p:nvSpPr>
          <p:cNvPr id="22" name="CaixaDeTexto 21">
            <a:extLst>
              <a:ext uri="{FF2B5EF4-FFF2-40B4-BE49-F238E27FC236}">
                <a16:creationId xmlns:a16="http://schemas.microsoft.com/office/drawing/2014/main" id="{2F533AC7-4AA7-621B-BBE2-CE4497F9E80B}"/>
              </a:ext>
            </a:extLst>
          </p:cNvPr>
          <p:cNvSpPr txBox="1"/>
          <p:nvPr/>
        </p:nvSpPr>
        <p:spPr>
          <a:xfrm>
            <a:off x="838200" y="4186256"/>
            <a:ext cx="10515600" cy="215443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pt-PT" sz="1500" dirty="0"/>
              <a:t>Como podemos visualizar pelo gráfico a faixa etária com </a:t>
            </a:r>
            <a:r>
              <a:rPr lang="pt-PT" sz="1500" b="1" dirty="0"/>
              <a:t>maior percentagem de população são os jovens entre os 0 e os 24 anos </a:t>
            </a:r>
            <a:r>
              <a:rPr lang="pt-PT" sz="1500" dirty="0"/>
              <a:t>de idade sendo estes constituídos por </a:t>
            </a:r>
            <a:r>
              <a:rPr lang="pt-PT" sz="1500" b="1" dirty="0"/>
              <a:t>40,28%</a:t>
            </a:r>
            <a:r>
              <a:rPr lang="pt-PT" sz="1500" dirty="0"/>
              <a:t>, enquanto que a faixa etária seguinte que corresponde aos adultos entre 25 a 34 aos e os adultos com mais de 35 anos possuem percentagens de </a:t>
            </a:r>
            <a:r>
              <a:rPr lang="pt-PT" sz="1500" b="1" dirty="0"/>
              <a:t>4,05%</a:t>
            </a:r>
            <a:r>
              <a:rPr lang="pt-PT" sz="1500" dirty="0"/>
              <a:t> e </a:t>
            </a:r>
            <a:r>
              <a:rPr lang="pt-PT" sz="1500" b="1" dirty="0"/>
              <a:t>17,15%</a:t>
            </a:r>
            <a:r>
              <a:rPr lang="pt-PT" sz="1500" dirty="0"/>
              <a:t> respetivamente.</a:t>
            </a:r>
          </a:p>
          <a:p>
            <a:pPr marL="285750" indent="-285750">
              <a:buFont typeface="Arial" panose="020B0604020202020204" pitchFamily="34" charset="0"/>
              <a:buChar char="•"/>
            </a:pPr>
            <a:r>
              <a:rPr lang="pt-PT" sz="1500" dirty="0"/>
              <a:t>Dentro de cada faixa etária podemos observar que a </a:t>
            </a:r>
            <a:r>
              <a:rPr lang="pt-PT" sz="1500" b="1" dirty="0"/>
              <a:t>percentagem da população feminina e masculina encontra-se balanceada</a:t>
            </a:r>
            <a:r>
              <a:rPr lang="pt-PT" sz="1500" dirty="0"/>
              <a:t>, havendo apenas algumas diferenças que não chegam aos </a:t>
            </a:r>
            <a:r>
              <a:rPr lang="pt-PT" sz="1500" b="1" dirty="0"/>
              <a:t>1%</a:t>
            </a:r>
            <a:r>
              <a:rPr lang="pt-PT" sz="1500" dirty="0"/>
              <a:t>. </a:t>
            </a:r>
          </a:p>
          <a:p>
            <a:endParaRPr lang="pt-PT" dirty="0"/>
          </a:p>
          <a:p>
            <a:r>
              <a:rPr lang="pt-PT" dirty="0"/>
              <a:t>	Apesar desta análise não se relacionar com crimes, coloca em perspetiva a distribuição populacional por género para posterior análise dessa população em relação à criminalidade.</a:t>
            </a:r>
          </a:p>
        </p:txBody>
      </p:sp>
      <p:pic>
        <p:nvPicPr>
          <p:cNvPr id="3" name="Imagem 2"/>
          <p:cNvPicPr>
            <a:picLocks noChangeAspect="1"/>
          </p:cNvPicPr>
          <p:nvPr/>
        </p:nvPicPr>
        <p:blipFill rotWithShape="1">
          <a:blip r:embed="rId2">
            <a:extLst>
              <a:ext uri="{28A0092B-C50C-407E-A947-70E740481C1C}">
                <a14:useLocalDpi xmlns:a14="http://schemas.microsoft.com/office/drawing/2010/main" val="0"/>
              </a:ext>
            </a:extLst>
          </a:blip>
          <a:srcRect t="77446" r="44593" b="8273"/>
          <a:stretch/>
        </p:blipFill>
        <p:spPr>
          <a:xfrm>
            <a:off x="1662899" y="2113192"/>
            <a:ext cx="8866202" cy="1285435"/>
          </a:xfrm>
          <a:prstGeom prst="rect">
            <a:avLst/>
          </a:prstGeom>
          <a:ln>
            <a:solidFill>
              <a:schemeClr val="accent1">
                <a:lumMod val="50000"/>
              </a:schemeClr>
            </a:solidFill>
          </a:ln>
        </p:spPr>
      </p:pic>
      <p:pic>
        <p:nvPicPr>
          <p:cNvPr id="4" name="Imagem 3"/>
          <p:cNvPicPr>
            <a:picLocks noChangeAspect="1"/>
          </p:cNvPicPr>
          <p:nvPr/>
        </p:nvPicPr>
        <p:blipFill>
          <a:blip r:embed="rId3"/>
          <a:stretch>
            <a:fillRect/>
          </a:stretch>
        </p:blipFill>
        <p:spPr>
          <a:xfrm>
            <a:off x="1662899" y="1026625"/>
            <a:ext cx="1457325" cy="885825"/>
          </a:xfrm>
          <a:prstGeom prst="rect">
            <a:avLst/>
          </a:prstGeom>
          <a:ln>
            <a:solidFill>
              <a:schemeClr val="accent1">
                <a:lumMod val="50000"/>
              </a:schemeClr>
            </a:solidFill>
          </a:ln>
        </p:spPr>
      </p:pic>
      <p:pic>
        <p:nvPicPr>
          <p:cNvPr id="5" name="Imagem 4">
            <a:extLst>
              <a:ext uri="{FF2B5EF4-FFF2-40B4-BE49-F238E27FC236}">
                <a16:creationId xmlns:a16="http://schemas.microsoft.com/office/drawing/2014/main" id="{3F179513-1ED6-D9F6-834C-E426F5BDD389}"/>
              </a:ext>
            </a:extLst>
          </p:cNvPr>
          <p:cNvPicPr>
            <a:picLocks noChangeAspect="1"/>
          </p:cNvPicPr>
          <p:nvPr/>
        </p:nvPicPr>
        <p:blipFill>
          <a:blip r:embed="rId4"/>
          <a:stretch>
            <a:fillRect/>
          </a:stretch>
        </p:blipFill>
        <p:spPr>
          <a:xfrm>
            <a:off x="0" y="6559550"/>
            <a:ext cx="12192000" cy="393095"/>
          </a:xfrm>
          <a:prstGeom prst="rect">
            <a:avLst/>
          </a:prstGeom>
        </p:spPr>
      </p:pic>
      <p:sp>
        <p:nvSpPr>
          <p:cNvPr id="6" name="CaixaDeTexto 5">
            <a:extLst>
              <a:ext uri="{FF2B5EF4-FFF2-40B4-BE49-F238E27FC236}">
                <a16:creationId xmlns:a16="http://schemas.microsoft.com/office/drawing/2014/main" id="{2EC6D06E-CED6-2059-9402-6145EFC64596}"/>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11</a:t>
            </a:r>
          </a:p>
        </p:txBody>
      </p:sp>
    </p:spTree>
    <p:extLst>
      <p:ext uri="{BB962C8B-B14F-4D97-AF65-F5344CB8AC3E}">
        <p14:creationId xmlns:p14="http://schemas.microsoft.com/office/powerpoint/2010/main" val="298624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6E003364-13A9-0A41-454F-E4B2369A2311}"/>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a:t>Questão 2: Alterando o intervalo de anos para entre 2017-2021, qual é o número total de mortes infantis em UK? Como esse número se distribui em relação a raparigas e rapazes?</a:t>
            </a:r>
          </a:p>
        </p:txBody>
      </p:sp>
      <p:sp>
        <p:nvSpPr>
          <p:cNvPr id="7" name="Título 1">
            <a:extLst>
              <a:ext uri="{FF2B5EF4-FFF2-40B4-BE49-F238E27FC236}">
                <a16:creationId xmlns:a16="http://schemas.microsoft.com/office/drawing/2014/main" id="{F3F3EF28-C721-0996-3CA2-6371B2344FDF}"/>
              </a:ext>
            </a:extLst>
          </p:cNvPr>
          <p:cNvSpPr>
            <a:spLocks noGrp="1"/>
          </p:cNvSpPr>
          <p:nvPr>
            <p:ph type="title"/>
          </p:nvPr>
        </p:nvSpPr>
        <p:spPr>
          <a:xfrm>
            <a:off x="838200" y="450582"/>
            <a:ext cx="8237434" cy="925289"/>
          </a:xfrm>
        </p:spPr>
        <p:txBody>
          <a:bodyPr>
            <a:normAutofit/>
          </a:bodyPr>
          <a:lstStyle/>
          <a:p>
            <a:r>
              <a:rPr lang="pt-PT" sz="4000" dirty="0">
                <a:solidFill>
                  <a:srgbClr val="2B5784"/>
                </a:solidFill>
              </a:rPr>
              <a:t>Questões analíticas (Gender Data)</a:t>
            </a:r>
          </a:p>
        </p:txBody>
      </p:sp>
      <p:pic>
        <p:nvPicPr>
          <p:cNvPr id="2" name="Imagem 1">
            <a:extLst>
              <a:ext uri="{FF2B5EF4-FFF2-40B4-BE49-F238E27FC236}">
                <a16:creationId xmlns:a16="http://schemas.microsoft.com/office/drawing/2014/main" id="{768DFF68-59C8-0C6D-9C85-FDBE3504DD21}"/>
              </a:ext>
            </a:extLst>
          </p:cNvPr>
          <p:cNvPicPr>
            <a:picLocks noChangeAspect="1"/>
          </p:cNvPicPr>
          <p:nvPr/>
        </p:nvPicPr>
        <p:blipFill>
          <a:blip r:embed="rId2"/>
          <a:stretch>
            <a:fillRect/>
          </a:stretch>
        </p:blipFill>
        <p:spPr>
          <a:xfrm>
            <a:off x="0" y="6559550"/>
            <a:ext cx="12192000" cy="393095"/>
          </a:xfrm>
          <a:prstGeom prst="rect">
            <a:avLst/>
          </a:prstGeom>
        </p:spPr>
      </p:pic>
      <p:sp>
        <p:nvSpPr>
          <p:cNvPr id="3" name="CaixaDeTexto 2">
            <a:extLst>
              <a:ext uri="{FF2B5EF4-FFF2-40B4-BE49-F238E27FC236}">
                <a16:creationId xmlns:a16="http://schemas.microsoft.com/office/drawing/2014/main" id="{AFD170DE-1244-AD36-91D9-C40F219CDC0D}"/>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12</a:t>
            </a:r>
          </a:p>
        </p:txBody>
      </p:sp>
    </p:spTree>
    <p:extLst>
      <p:ext uri="{BB962C8B-B14F-4D97-AF65-F5344CB8AC3E}">
        <p14:creationId xmlns:p14="http://schemas.microsoft.com/office/powerpoint/2010/main" val="827440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6555E-19E3-DB84-8EC8-4CF7AEC9781C}"/>
              </a:ext>
            </a:extLst>
          </p:cNvPr>
          <p:cNvSpPr>
            <a:spLocks noGrp="1"/>
          </p:cNvSpPr>
          <p:nvPr>
            <p:ph type="title"/>
          </p:nvPr>
        </p:nvSpPr>
        <p:spPr>
          <a:xfrm>
            <a:off x="838200" y="0"/>
            <a:ext cx="10515600" cy="1325563"/>
          </a:xfrm>
        </p:spPr>
        <p:txBody>
          <a:bodyPr>
            <a:normAutofit/>
          </a:bodyPr>
          <a:lstStyle/>
          <a:p>
            <a:r>
              <a:rPr lang="pt-PT" sz="2000" dirty="0">
                <a:solidFill>
                  <a:srgbClr val="7AACD1"/>
                </a:solidFill>
              </a:rPr>
              <a:t>Q2: Alterando o intervalo de anos para entre 2017-2021, qual é o número total de mortes infantis em UK? Como esse número se distribui em relação a raparigas e rapazes?</a:t>
            </a:r>
          </a:p>
        </p:txBody>
      </p:sp>
      <p:pic>
        <p:nvPicPr>
          <p:cNvPr id="5" name="Imagem 4"/>
          <p:cNvPicPr>
            <a:picLocks noChangeAspect="1"/>
          </p:cNvPicPr>
          <p:nvPr/>
        </p:nvPicPr>
        <p:blipFill>
          <a:blip r:embed="rId2"/>
          <a:stretch>
            <a:fillRect/>
          </a:stretch>
        </p:blipFill>
        <p:spPr>
          <a:xfrm>
            <a:off x="247729" y="1054360"/>
            <a:ext cx="952365" cy="542406"/>
          </a:xfrm>
          <a:prstGeom prst="rect">
            <a:avLst/>
          </a:prstGeom>
          <a:ln>
            <a:solidFill>
              <a:schemeClr val="accent1">
                <a:lumMod val="50000"/>
              </a:schemeClr>
            </a:solidFill>
          </a:ln>
        </p:spPr>
      </p:pic>
      <p:pic>
        <p:nvPicPr>
          <p:cNvPr id="6" name="Imagem 5"/>
          <p:cNvPicPr>
            <a:picLocks noChangeAspect="1"/>
          </p:cNvPicPr>
          <p:nvPr/>
        </p:nvPicPr>
        <p:blipFill>
          <a:blip r:embed="rId3"/>
          <a:stretch>
            <a:fillRect/>
          </a:stretch>
        </p:blipFill>
        <p:spPr>
          <a:xfrm>
            <a:off x="247729" y="1704438"/>
            <a:ext cx="4524375" cy="2038350"/>
          </a:xfrm>
          <a:prstGeom prst="rect">
            <a:avLst/>
          </a:prstGeom>
          <a:ln>
            <a:solidFill>
              <a:schemeClr val="tx2">
                <a:lumMod val="50000"/>
              </a:schemeClr>
            </a:solidFill>
          </a:ln>
        </p:spPr>
      </p:pic>
      <p:sp>
        <p:nvSpPr>
          <p:cNvPr id="7" name="Oval 6"/>
          <p:cNvSpPr/>
          <p:nvPr/>
        </p:nvSpPr>
        <p:spPr>
          <a:xfrm>
            <a:off x="3734716" y="3436752"/>
            <a:ext cx="572877" cy="2197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CaixaDeTexto 8">
            <a:extLst>
              <a:ext uri="{FF2B5EF4-FFF2-40B4-BE49-F238E27FC236}">
                <a16:creationId xmlns:a16="http://schemas.microsoft.com/office/drawing/2014/main" id="{CA68BD64-0100-FB8C-DCEF-C48486B471DE}"/>
              </a:ext>
            </a:extLst>
          </p:cNvPr>
          <p:cNvSpPr txBox="1"/>
          <p:nvPr/>
        </p:nvSpPr>
        <p:spPr>
          <a:xfrm>
            <a:off x="5365861" y="1507558"/>
            <a:ext cx="6489628" cy="4801314"/>
          </a:xfrm>
          <a:prstGeom prst="rect">
            <a:avLst/>
          </a:prstGeom>
          <a:noFill/>
        </p:spPr>
        <p:txBody>
          <a:bodyPr wrap="square" rtlCol="0">
            <a:spAutoFit/>
          </a:bodyPr>
          <a:lstStyle/>
          <a:p>
            <a:r>
              <a:rPr lang="pt-PT" sz="1600" dirty="0"/>
              <a:t>-&gt;O mapa apresentado à direita indica que o número total de mortes infantis em UK é de </a:t>
            </a:r>
            <a:r>
              <a:rPr lang="pt-PT" sz="1600" b="1" dirty="0"/>
              <a:t>13 491</a:t>
            </a:r>
            <a:r>
              <a:rPr lang="pt-PT" sz="1600" dirty="0"/>
              <a:t>.</a:t>
            </a:r>
            <a:br>
              <a:rPr lang="pt-PT" sz="1600" dirty="0"/>
            </a:br>
            <a:endParaRPr lang="pt-PT" sz="1600" dirty="0"/>
          </a:p>
          <a:p>
            <a:r>
              <a:rPr lang="pt-PT" sz="1600" dirty="0"/>
              <a:t>-&gt;Abaixo do mapa apresentam-se a medida anterior distribuída pelo género masculino e feminino. Podemos concluir que houve morte de </a:t>
            </a:r>
            <a:r>
              <a:rPr lang="pt-PT" sz="1600" b="1" dirty="0"/>
              <a:t>7552</a:t>
            </a:r>
            <a:r>
              <a:rPr lang="pt-PT" sz="1600" dirty="0"/>
              <a:t> crianças do </a:t>
            </a:r>
            <a:r>
              <a:rPr lang="pt-PT" sz="1600" b="1" dirty="0"/>
              <a:t>género masculino</a:t>
            </a:r>
            <a:r>
              <a:rPr lang="pt-PT" sz="1600" dirty="0"/>
              <a:t>, que representa </a:t>
            </a:r>
            <a:r>
              <a:rPr lang="pt-PT" sz="1600" b="1" dirty="0"/>
              <a:t>55,98%</a:t>
            </a:r>
            <a:r>
              <a:rPr lang="pt-PT" sz="1600" dirty="0"/>
              <a:t>, e </a:t>
            </a:r>
            <a:r>
              <a:rPr lang="pt-PT" sz="1600" b="1" dirty="0"/>
              <a:t>5939</a:t>
            </a:r>
            <a:r>
              <a:rPr lang="pt-PT" sz="1600" dirty="0"/>
              <a:t> crianças do género feminino, que representa </a:t>
            </a:r>
            <a:r>
              <a:rPr lang="pt-PT" sz="1600" b="1" dirty="0"/>
              <a:t>44,02%</a:t>
            </a:r>
            <a:r>
              <a:rPr lang="pt-PT" sz="1600" dirty="0"/>
              <a:t>.</a:t>
            </a:r>
          </a:p>
          <a:p>
            <a:r>
              <a:rPr lang="pt-PT" sz="1600" dirty="0"/>
              <a:t>Através do indicador circulado a vermelho conclui-se que existe uma </a:t>
            </a:r>
            <a:r>
              <a:rPr lang="pt-PT" sz="1600" b="1" dirty="0"/>
              <a:t>razão de 1,272 de mortes entre o género masculino e feminino</a:t>
            </a:r>
            <a:r>
              <a:rPr lang="pt-PT" sz="1600" dirty="0"/>
              <a:t>.</a:t>
            </a:r>
          </a:p>
          <a:p>
            <a:endParaRPr lang="pt-PT" sz="1600" dirty="0"/>
          </a:p>
          <a:p>
            <a:r>
              <a:rPr lang="pt-PT" sz="1600" dirty="0"/>
              <a:t>-&gt;</a:t>
            </a:r>
            <a:r>
              <a:rPr lang="pt-PT" sz="1600" b="1" dirty="0"/>
              <a:t>Não existe uma grande diferença entre estes números </a:t>
            </a:r>
            <a:r>
              <a:rPr lang="pt-PT" sz="1600" dirty="0"/>
              <a:t>e como não existem informações adicionais não é possível determinar as causas exatas destas mortes, pois podem estar relacionadas com crimes contra elas como também por outros fatores. No entanto mais à frente serão avaliados dados acerca de crianças que sofreram abusos e que devido a tal foram colocadas em planos de cuidados. É possível que algumas dessas crianças possam estar presentes dentro deste intervalo de dados, bem como é possível que ao serem avaliados crimes possa ser encontrada alguma relação. </a:t>
            </a:r>
          </a:p>
          <a:p>
            <a:endParaRPr lang="pt-PT" dirty="0"/>
          </a:p>
        </p:txBody>
      </p:sp>
      <p:pic>
        <p:nvPicPr>
          <p:cNvPr id="8" name="Imagem 7"/>
          <p:cNvPicPr>
            <a:picLocks noChangeAspect="1"/>
          </p:cNvPicPr>
          <p:nvPr/>
        </p:nvPicPr>
        <p:blipFill>
          <a:blip r:embed="rId4"/>
          <a:stretch>
            <a:fillRect/>
          </a:stretch>
        </p:blipFill>
        <p:spPr>
          <a:xfrm>
            <a:off x="247729" y="3790078"/>
            <a:ext cx="2667593" cy="2643986"/>
          </a:xfrm>
          <a:prstGeom prst="rect">
            <a:avLst/>
          </a:prstGeom>
          <a:ln>
            <a:solidFill>
              <a:schemeClr val="tx2">
                <a:lumMod val="50000"/>
              </a:schemeClr>
            </a:solidFill>
          </a:ln>
        </p:spPr>
      </p:pic>
      <p:sp>
        <p:nvSpPr>
          <p:cNvPr id="10" name="Oval 9"/>
          <p:cNvSpPr/>
          <p:nvPr/>
        </p:nvSpPr>
        <p:spPr>
          <a:xfrm>
            <a:off x="1364623" y="4202567"/>
            <a:ext cx="1412653" cy="2974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 name="Imagem 2">
            <a:extLst>
              <a:ext uri="{FF2B5EF4-FFF2-40B4-BE49-F238E27FC236}">
                <a16:creationId xmlns:a16="http://schemas.microsoft.com/office/drawing/2014/main" id="{3AF47247-563A-903F-6473-5E4CB3239281}"/>
              </a:ext>
            </a:extLst>
          </p:cNvPr>
          <p:cNvPicPr>
            <a:picLocks noChangeAspect="1"/>
          </p:cNvPicPr>
          <p:nvPr/>
        </p:nvPicPr>
        <p:blipFill>
          <a:blip r:embed="rId5"/>
          <a:stretch>
            <a:fillRect/>
          </a:stretch>
        </p:blipFill>
        <p:spPr>
          <a:xfrm>
            <a:off x="0" y="6559550"/>
            <a:ext cx="12192000" cy="393095"/>
          </a:xfrm>
          <a:prstGeom prst="rect">
            <a:avLst/>
          </a:prstGeom>
        </p:spPr>
      </p:pic>
      <p:sp>
        <p:nvSpPr>
          <p:cNvPr id="4" name="CaixaDeTexto 3">
            <a:extLst>
              <a:ext uri="{FF2B5EF4-FFF2-40B4-BE49-F238E27FC236}">
                <a16:creationId xmlns:a16="http://schemas.microsoft.com/office/drawing/2014/main" id="{6CA7B241-A893-1F00-1DAF-9C708682236A}"/>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13</a:t>
            </a:r>
          </a:p>
        </p:txBody>
      </p:sp>
    </p:spTree>
    <p:extLst>
      <p:ext uri="{BB962C8B-B14F-4D97-AF65-F5344CB8AC3E}">
        <p14:creationId xmlns:p14="http://schemas.microsoft.com/office/powerpoint/2010/main" val="3687311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6E003364-13A9-0A41-454F-E4B2369A2311}"/>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a:t>Questão 3: Dentro do mesmo intervalo de anos anterior e avaliando em taxas, a mortalidade afeta mais os adultos ou as crianças?</a:t>
            </a:r>
          </a:p>
        </p:txBody>
      </p:sp>
      <p:sp>
        <p:nvSpPr>
          <p:cNvPr id="7" name="Título 1">
            <a:extLst>
              <a:ext uri="{FF2B5EF4-FFF2-40B4-BE49-F238E27FC236}">
                <a16:creationId xmlns:a16="http://schemas.microsoft.com/office/drawing/2014/main" id="{F3F3EF28-C721-0996-3CA2-6371B2344FDF}"/>
              </a:ext>
            </a:extLst>
          </p:cNvPr>
          <p:cNvSpPr>
            <a:spLocks noGrp="1"/>
          </p:cNvSpPr>
          <p:nvPr>
            <p:ph type="title"/>
          </p:nvPr>
        </p:nvSpPr>
        <p:spPr>
          <a:xfrm>
            <a:off x="838200" y="450582"/>
            <a:ext cx="8237434" cy="925289"/>
          </a:xfrm>
        </p:spPr>
        <p:txBody>
          <a:bodyPr>
            <a:normAutofit/>
          </a:bodyPr>
          <a:lstStyle/>
          <a:p>
            <a:r>
              <a:rPr lang="pt-PT" sz="4000" dirty="0">
                <a:solidFill>
                  <a:srgbClr val="2B5784"/>
                </a:solidFill>
              </a:rPr>
              <a:t>Questões analíticas (Gender Data)</a:t>
            </a:r>
          </a:p>
        </p:txBody>
      </p:sp>
      <p:pic>
        <p:nvPicPr>
          <p:cNvPr id="2" name="Imagem 1">
            <a:extLst>
              <a:ext uri="{FF2B5EF4-FFF2-40B4-BE49-F238E27FC236}">
                <a16:creationId xmlns:a16="http://schemas.microsoft.com/office/drawing/2014/main" id="{7E0D2D5E-5ABD-C507-A3A6-030634B3844F}"/>
              </a:ext>
            </a:extLst>
          </p:cNvPr>
          <p:cNvPicPr>
            <a:picLocks noChangeAspect="1"/>
          </p:cNvPicPr>
          <p:nvPr/>
        </p:nvPicPr>
        <p:blipFill>
          <a:blip r:embed="rId2"/>
          <a:stretch>
            <a:fillRect/>
          </a:stretch>
        </p:blipFill>
        <p:spPr>
          <a:xfrm>
            <a:off x="0" y="6559550"/>
            <a:ext cx="12192000" cy="393095"/>
          </a:xfrm>
          <a:prstGeom prst="rect">
            <a:avLst/>
          </a:prstGeom>
        </p:spPr>
      </p:pic>
      <p:sp>
        <p:nvSpPr>
          <p:cNvPr id="3" name="CaixaDeTexto 2">
            <a:extLst>
              <a:ext uri="{FF2B5EF4-FFF2-40B4-BE49-F238E27FC236}">
                <a16:creationId xmlns:a16="http://schemas.microsoft.com/office/drawing/2014/main" id="{7934BC24-4B90-9023-4891-3794B60E34FB}"/>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14</a:t>
            </a:r>
          </a:p>
        </p:txBody>
      </p:sp>
    </p:spTree>
    <p:extLst>
      <p:ext uri="{BB962C8B-B14F-4D97-AF65-F5344CB8AC3E}">
        <p14:creationId xmlns:p14="http://schemas.microsoft.com/office/powerpoint/2010/main" val="60222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6555E-19E3-DB84-8EC8-4CF7AEC9781C}"/>
              </a:ext>
            </a:extLst>
          </p:cNvPr>
          <p:cNvSpPr>
            <a:spLocks noGrp="1"/>
          </p:cNvSpPr>
          <p:nvPr>
            <p:ph type="title"/>
          </p:nvPr>
        </p:nvSpPr>
        <p:spPr>
          <a:xfrm>
            <a:off x="838200" y="0"/>
            <a:ext cx="10515600" cy="1325563"/>
          </a:xfrm>
        </p:spPr>
        <p:txBody>
          <a:bodyPr>
            <a:normAutofit/>
          </a:bodyPr>
          <a:lstStyle/>
          <a:p>
            <a:r>
              <a:rPr lang="pt-PT" sz="2000" dirty="0">
                <a:solidFill>
                  <a:srgbClr val="7AACD1"/>
                </a:solidFill>
              </a:rPr>
              <a:t>Q3: Dentro do mesmo intervalo de anos anterior e avaliando em taxas, a mortalidade afeta mais os adultos ou as crianças? Como afeta o género de cada?</a:t>
            </a:r>
          </a:p>
        </p:txBody>
      </p:sp>
      <p:pic>
        <p:nvPicPr>
          <p:cNvPr id="11" name="Imagem 10"/>
          <p:cNvPicPr>
            <a:picLocks noChangeAspect="1"/>
          </p:cNvPicPr>
          <p:nvPr/>
        </p:nvPicPr>
        <p:blipFill>
          <a:blip r:embed="rId2"/>
          <a:stretch>
            <a:fillRect/>
          </a:stretch>
        </p:blipFill>
        <p:spPr>
          <a:xfrm>
            <a:off x="1815202" y="1061549"/>
            <a:ext cx="783488" cy="668576"/>
          </a:xfrm>
          <a:prstGeom prst="rect">
            <a:avLst/>
          </a:prstGeom>
          <a:ln>
            <a:solidFill>
              <a:schemeClr val="tx2">
                <a:lumMod val="50000"/>
              </a:schemeClr>
            </a:solidFill>
          </a:ln>
        </p:spPr>
      </p:pic>
      <p:pic>
        <p:nvPicPr>
          <p:cNvPr id="14" name="Imagem 13"/>
          <p:cNvPicPr>
            <a:picLocks noChangeAspect="1"/>
          </p:cNvPicPr>
          <p:nvPr/>
        </p:nvPicPr>
        <p:blipFill>
          <a:blip r:embed="rId3"/>
          <a:stretch>
            <a:fillRect/>
          </a:stretch>
        </p:blipFill>
        <p:spPr>
          <a:xfrm>
            <a:off x="241022" y="1945816"/>
            <a:ext cx="5324475" cy="3933825"/>
          </a:xfrm>
          <a:prstGeom prst="rect">
            <a:avLst/>
          </a:prstGeom>
          <a:ln>
            <a:solidFill>
              <a:schemeClr val="tx2">
                <a:lumMod val="50000"/>
              </a:schemeClr>
            </a:solidFill>
          </a:ln>
        </p:spPr>
      </p:pic>
      <p:pic>
        <p:nvPicPr>
          <p:cNvPr id="15" name="Imagem 14"/>
          <p:cNvPicPr>
            <a:picLocks noChangeAspect="1"/>
          </p:cNvPicPr>
          <p:nvPr/>
        </p:nvPicPr>
        <p:blipFill>
          <a:blip r:embed="rId4"/>
          <a:stretch>
            <a:fillRect/>
          </a:stretch>
        </p:blipFill>
        <p:spPr>
          <a:xfrm>
            <a:off x="241022" y="1061549"/>
            <a:ext cx="1476375" cy="809625"/>
          </a:xfrm>
          <a:prstGeom prst="rect">
            <a:avLst/>
          </a:prstGeom>
          <a:ln>
            <a:solidFill>
              <a:schemeClr val="tx2">
                <a:lumMod val="50000"/>
              </a:schemeClr>
            </a:solidFill>
          </a:ln>
        </p:spPr>
      </p:pic>
      <p:sp>
        <p:nvSpPr>
          <p:cNvPr id="16" name="CaixaDeTexto 15">
            <a:extLst>
              <a:ext uri="{FF2B5EF4-FFF2-40B4-BE49-F238E27FC236}">
                <a16:creationId xmlns:a16="http://schemas.microsoft.com/office/drawing/2014/main" id="{CA68BD64-0100-FB8C-DCEF-C48486B471DE}"/>
              </a:ext>
            </a:extLst>
          </p:cNvPr>
          <p:cNvSpPr txBox="1"/>
          <p:nvPr/>
        </p:nvSpPr>
        <p:spPr>
          <a:xfrm>
            <a:off x="5663302" y="1127443"/>
            <a:ext cx="6192187" cy="5262979"/>
          </a:xfrm>
          <a:prstGeom prst="rect">
            <a:avLst/>
          </a:prstGeom>
          <a:noFill/>
        </p:spPr>
        <p:txBody>
          <a:bodyPr wrap="square" rtlCol="0">
            <a:spAutoFit/>
          </a:bodyPr>
          <a:lstStyle/>
          <a:p>
            <a:r>
              <a:rPr lang="pt-PT" sz="1600" dirty="0"/>
              <a:t>-&gt;Observando o gráfico à esquerda é possível concluir que </a:t>
            </a:r>
            <a:r>
              <a:rPr lang="pt-PT" sz="1600" b="1" dirty="0"/>
              <a:t>existe uma taxa mortalidade substancialmente maior em adultos do que em crianças</a:t>
            </a:r>
            <a:r>
              <a:rPr lang="pt-PT" sz="1600" dirty="0"/>
              <a:t>. Isso acontece talvez pelo facto de os adultos estão expostos a mais situações de perigo no dia a dia, podendo ser mais facilmente vítimas de crimes, acidentes, etc.</a:t>
            </a:r>
          </a:p>
          <a:p>
            <a:br>
              <a:rPr lang="pt-PT" sz="1600" dirty="0"/>
            </a:br>
            <a:r>
              <a:rPr lang="pt-PT" sz="1600" dirty="0"/>
              <a:t>-&gt;Nos </a:t>
            </a:r>
            <a:r>
              <a:rPr lang="pt-PT" sz="1600" b="1" dirty="0"/>
              <a:t>adultos</a:t>
            </a:r>
            <a:r>
              <a:rPr lang="pt-PT" sz="1600" dirty="0"/>
              <a:t> (mais proeminente nos homens) esta </a:t>
            </a:r>
            <a:r>
              <a:rPr lang="pt-PT" sz="1600" b="1" dirty="0"/>
              <a:t>taxa aumentou entre 2019 e 2020</a:t>
            </a:r>
            <a:r>
              <a:rPr lang="pt-PT" sz="1600" dirty="0"/>
              <a:t> tendo havido uma </a:t>
            </a:r>
            <a:r>
              <a:rPr lang="pt-PT" sz="1600" b="1" dirty="0"/>
              <a:t>pequena redução entre 2018 e 2019</a:t>
            </a:r>
            <a:r>
              <a:rPr lang="pt-PT" sz="1600" dirty="0"/>
              <a:t>.</a:t>
            </a:r>
            <a:br>
              <a:rPr lang="pt-PT" sz="1600" dirty="0"/>
            </a:br>
            <a:endParaRPr lang="pt-PT" sz="1600" dirty="0"/>
          </a:p>
          <a:p>
            <a:r>
              <a:rPr lang="pt-PT" sz="1600" dirty="0"/>
              <a:t>-&gt;Nas </a:t>
            </a:r>
            <a:r>
              <a:rPr lang="pt-PT" sz="1600" b="1" dirty="0"/>
              <a:t>crianças</a:t>
            </a:r>
            <a:r>
              <a:rPr lang="pt-PT" sz="1600" dirty="0"/>
              <a:t> o contrário acontece, sendo que esta </a:t>
            </a:r>
            <a:r>
              <a:rPr lang="pt-PT" sz="1600" b="1" dirty="0"/>
              <a:t>diminui entre 2020 e 2021</a:t>
            </a:r>
            <a:r>
              <a:rPr lang="pt-PT" sz="1600" dirty="0"/>
              <a:t>.</a:t>
            </a:r>
          </a:p>
          <a:p>
            <a:endParaRPr lang="pt-PT" sz="1600" dirty="0"/>
          </a:p>
          <a:p>
            <a:r>
              <a:rPr lang="pt-PT" sz="1600" dirty="0"/>
              <a:t>-&gt;Como não se trata de uma tendência não é possível fazer previsões acerca dos anos seguintes.</a:t>
            </a:r>
          </a:p>
          <a:p>
            <a:endParaRPr lang="pt-PT" sz="1600" dirty="0"/>
          </a:p>
          <a:p>
            <a:r>
              <a:rPr lang="pt-PT" sz="1600" dirty="0"/>
              <a:t>-&gt;Para além disto, </a:t>
            </a:r>
            <a:r>
              <a:rPr lang="pt-PT" sz="1600" b="1" dirty="0"/>
              <a:t>há uma maior taxa  de mortalidade nas pessoas de sexo masculino em comparação com o sexo feminino</a:t>
            </a:r>
            <a:r>
              <a:rPr lang="pt-PT" sz="1600" dirty="0"/>
              <a:t>. Poderá haver uma relação entre a diferença desta taxa e crimes, ou seja, os homens poderão ter uma taxa de mortalidade maior por serem vítimas de crimes violentos em maior número, sendo esta analisada mais à frente.</a:t>
            </a:r>
          </a:p>
        </p:txBody>
      </p:sp>
      <p:pic>
        <p:nvPicPr>
          <p:cNvPr id="3" name="Imagem 2">
            <a:extLst>
              <a:ext uri="{FF2B5EF4-FFF2-40B4-BE49-F238E27FC236}">
                <a16:creationId xmlns:a16="http://schemas.microsoft.com/office/drawing/2014/main" id="{2757BBD1-5D8B-05E7-E359-AE2981813C57}"/>
              </a:ext>
            </a:extLst>
          </p:cNvPr>
          <p:cNvPicPr>
            <a:picLocks noChangeAspect="1"/>
          </p:cNvPicPr>
          <p:nvPr/>
        </p:nvPicPr>
        <p:blipFill>
          <a:blip r:embed="rId5"/>
          <a:stretch>
            <a:fillRect/>
          </a:stretch>
        </p:blipFill>
        <p:spPr>
          <a:xfrm>
            <a:off x="0" y="6559550"/>
            <a:ext cx="12192000" cy="393095"/>
          </a:xfrm>
          <a:prstGeom prst="rect">
            <a:avLst/>
          </a:prstGeom>
        </p:spPr>
      </p:pic>
      <p:sp>
        <p:nvSpPr>
          <p:cNvPr id="4" name="CaixaDeTexto 3">
            <a:extLst>
              <a:ext uri="{FF2B5EF4-FFF2-40B4-BE49-F238E27FC236}">
                <a16:creationId xmlns:a16="http://schemas.microsoft.com/office/drawing/2014/main" id="{05D473FD-D0D5-5E82-B615-D9B66F77686B}"/>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15</a:t>
            </a:r>
          </a:p>
        </p:txBody>
      </p:sp>
    </p:spTree>
    <p:extLst>
      <p:ext uri="{BB962C8B-B14F-4D97-AF65-F5344CB8AC3E}">
        <p14:creationId xmlns:p14="http://schemas.microsoft.com/office/powerpoint/2010/main" val="960207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6E003364-13A9-0A41-454F-E4B2369A2311}"/>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a:t>Questão 4: Serão os homens ou as melhores mais suscetíveis a cometerem homicídios intencionalmente?</a:t>
            </a:r>
          </a:p>
        </p:txBody>
      </p:sp>
      <p:sp>
        <p:nvSpPr>
          <p:cNvPr id="7" name="Título 1">
            <a:extLst>
              <a:ext uri="{FF2B5EF4-FFF2-40B4-BE49-F238E27FC236}">
                <a16:creationId xmlns:a16="http://schemas.microsoft.com/office/drawing/2014/main" id="{F3F3EF28-C721-0996-3CA2-6371B2344FDF}"/>
              </a:ext>
            </a:extLst>
          </p:cNvPr>
          <p:cNvSpPr>
            <a:spLocks noGrp="1"/>
          </p:cNvSpPr>
          <p:nvPr>
            <p:ph type="title"/>
          </p:nvPr>
        </p:nvSpPr>
        <p:spPr>
          <a:xfrm>
            <a:off x="838200" y="450582"/>
            <a:ext cx="8237434" cy="925289"/>
          </a:xfrm>
        </p:spPr>
        <p:txBody>
          <a:bodyPr>
            <a:normAutofit/>
          </a:bodyPr>
          <a:lstStyle/>
          <a:p>
            <a:r>
              <a:rPr lang="pt-PT" sz="4000" dirty="0">
                <a:solidFill>
                  <a:srgbClr val="2B5784"/>
                </a:solidFill>
              </a:rPr>
              <a:t>Questões analíticas (Gender Data)</a:t>
            </a:r>
          </a:p>
        </p:txBody>
      </p:sp>
      <p:pic>
        <p:nvPicPr>
          <p:cNvPr id="2" name="Imagem 1">
            <a:extLst>
              <a:ext uri="{FF2B5EF4-FFF2-40B4-BE49-F238E27FC236}">
                <a16:creationId xmlns:a16="http://schemas.microsoft.com/office/drawing/2014/main" id="{7B5AD7F6-98CF-ADEA-4096-7D00DC91E48D}"/>
              </a:ext>
            </a:extLst>
          </p:cNvPr>
          <p:cNvPicPr>
            <a:picLocks noChangeAspect="1"/>
          </p:cNvPicPr>
          <p:nvPr/>
        </p:nvPicPr>
        <p:blipFill>
          <a:blip r:embed="rId2"/>
          <a:stretch>
            <a:fillRect/>
          </a:stretch>
        </p:blipFill>
        <p:spPr>
          <a:xfrm>
            <a:off x="0" y="6569824"/>
            <a:ext cx="12192000" cy="393095"/>
          </a:xfrm>
          <a:prstGeom prst="rect">
            <a:avLst/>
          </a:prstGeom>
        </p:spPr>
      </p:pic>
      <p:sp>
        <p:nvSpPr>
          <p:cNvPr id="3" name="CaixaDeTexto 2">
            <a:extLst>
              <a:ext uri="{FF2B5EF4-FFF2-40B4-BE49-F238E27FC236}">
                <a16:creationId xmlns:a16="http://schemas.microsoft.com/office/drawing/2014/main" id="{1C23F8A0-427A-3DFC-777C-23175BCE6B39}"/>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16</a:t>
            </a:r>
          </a:p>
        </p:txBody>
      </p:sp>
    </p:spTree>
    <p:extLst>
      <p:ext uri="{BB962C8B-B14F-4D97-AF65-F5344CB8AC3E}">
        <p14:creationId xmlns:p14="http://schemas.microsoft.com/office/powerpoint/2010/main" val="1353758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6555E-19E3-DB84-8EC8-4CF7AEC9781C}"/>
              </a:ext>
            </a:extLst>
          </p:cNvPr>
          <p:cNvSpPr>
            <a:spLocks noGrp="1"/>
          </p:cNvSpPr>
          <p:nvPr>
            <p:ph type="title"/>
          </p:nvPr>
        </p:nvSpPr>
        <p:spPr>
          <a:xfrm>
            <a:off x="838200" y="0"/>
            <a:ext cx="10515600" cy="1325563"/>
          </a:xfrm>
        </p:spPr>
        <p:txBody>
          <a:bodyPr>
            <a:normAutofit/>
          </a:bodyPr>
          <a:lstStyle/>
          <a:p>
            <a:r>
              <a:rPr lang="pt-PT" sz="2000" dirty="0">
                <a:solidFill>
                  <a:srgbClr val="7AACD1"/>
                </a:solidFill>
              </a:rPr>
              <a:t>Q4: Serão os homens ou as </a:t>
            </a:r>
            <a:r>
              <a:rPr lang="pt-PT" sz="2000" dirty="0" err="1">
                <a:solidFill>
                  <a:srgbClr val="7AACD1"/>
                </a:solidFill>
              </a:rPr>
              <a:t>mulhores</a:t>
            </a:r>
            <a:r>
              <a:rPr lang="pt-PT" sz="2000" dirty="0">
                <a:solidFill>
                  <a:srgbClr val="7AACD1"/>
                </a:solidFill>
              </a:rPr>
              <a:t> mais suscetíveis a cometerem homicídios intencionalmente?</a:t>
            </a:r>
          </a:p>
        </p:txBody>
      </p:sp>
      <p:pic>
        <p:nvPicPr>
          <p:cNvPr id="11" name="Imagem 10"/>
          <p:cNvPicPr>
            <a:picLocks noChangeAspect="1"/>
          </p:cNvPicPr>
          <p:nvPr/>
        </p:nvPicPr>
        <p:blipFill>
          <a:blip r:embed="rId2"/>
          <a:stretch>
            <a:fillRect/>
          </a:stretch>
        </p:blipFill>
        <p:spPr>
          <a:xfrm>
            <a:off x="1815202" y="1061549"/>
            <a:ext cx="783488" cy="668576"/>
          </a:xfrm>
          <a:prstGeom prst="rect">
            <a:avLst/>
          </a:prstGeom>
          <a:ln>
            <a:solidFill>
              <a:schemeClr val="tx2">
                <a:lumMod val="50000"/>
              </a:schemeClr>
            </a:solidFill>
          </a:ln>
        </p:spPr>
      </p:pic>
      <p:pic>
        <p:nvPicPr>
          <p:cNvPr id="15" name="Imagem 14"/>
          <p:cNvPicPr>
            <a:picLocks noChangeAspect="1"/>
          </p:cNvPicPr>
          <p:nvPr/>
        </p:nvPicPr>
        <p:blipFill>
          <a:blip r:embed="rId3"/>
          <a:stretch>
            <a:fillRect/>
          </a:stretch>
        </p:blipFill>
        <p:spPr>
          <a:xfrm>
            <a:off x="241022" y="1061549"/>
            <a:ext cx="1476375" cy="809625"/>
          </a:xfrm>
          <a:prstGeom prst="rect">
            <a:avLst/>
          </a:prstGeom>
          <a:ln>
            <a:solidFill>
              <a:schemeClr val="tx2">
                <a:lumMod val="50000"/>
              </a:schemeClr>
            </a:solidFill>
          </a:ln>
        </p:spPr>
      </p:pic>
      <p:sp>
        <p:nvSpPr>
          <p:cNvPr id="16" name="CaixaDeTexto 15">
            <a:extLst>
              <a:ext uri="{FF2B5EF4-FFF2-40B4-BE49-F238E27FC236}">
                <a16:creationId xmlns:a16="http://schemas.microsoft.com/office/drawing/2014/main" id="{CA68BD64-0100-FB8C-DCEF-C48486B471DE}"/>
              </a:ext>
            </a:extLst>
          </p:cNvPr>
          <p:cNvSpPr txBox="1"/>
          <p:nvPr/>
        </p:nvSpPr>
        <p:spPr>
          <a:xfrm>
            <a:off x="5691877" y="1182344"/>
            <a:ext cx="6192187" cy="4770537"/>
          </a:xfrm>
          <a:prstGeom prst="rect">
            <a:avLst/>
          </a:prstGeom>
          <a:noFill/>
        </p:spPr>
        <p:txBody>
          <a:bodyPr wrap="square" rtlCol="0">
            <a:spAutoFit/>
          </a:bodyPr>
          <a:lstStyle/>
          <a:p>
            <a:r>
              <a:rPr lang="pt-PT" sz="1600" dirty="0"/>
              <a:t>-&gt;Entrando mais no tema principal do trabalho sobre criminalidade, o gráfico aqui apresentado mostra como varia a taxa de homicídios intencionais em cada ano por género.</a:t>
            </a:r>
          </a:p>
          <a:p>
            <a:endParaRPr lang="pt-PT" sz="1600" dirty="0"/>
          </a:p>
          <a:p>
            <a:r>
              <a:rPr lang="pt-PT" sz="1600" dirty="0"/>
              <a:t>-&gt;Há uma grande diferença entre homens e mulheres, não chegando estas últimas a atingir uma taxa de 1. </a:t>
            </a:r>
          </a:p>
          <a:p>
            <a:endParaRPr lang="pt-PT" sz="1600" dirty="0"/>
          </a:p>
          <a:p>
            <a:r>
              <a:rPr lang="pt-PT" sz="1600" dirty="0"/>
              <a:t>-&gt;É possível associar estes resultados ao estereótipo de que </a:t>
            </a:r>
            <a:r>
              <a:rPr lang="pt-PT" sz="1600" b="1" dirty="0"/>
              <a:t>os homens tendem a cometer crimes mais violentos em relação às mulheres </a:t>
            </a:r>
            <a:r>
              <a:rPr lang="pt-PT" sz="1600" dirty="0"/>
              <a:t>e que no geral são mais agressivos.</a:t>
            </a:r>
          </a:p>
          <a:p>
            <a:endParaRPr lang="pt-PT" sz="1600" dirty="0"/>
          </a:p>
          <a:p>
            <a:r>
              <a:rPr lang="pt-PT" sz="1600" dirty="0"/>
              <a:t>-&gt;No entanto, para tirar tal conclusão seria necessárias mais informações relativas à razão e ao método pelo qual estes homicídios foram realizados.</a:t>
            </a:r>
          </a:p>
          <a:p>
            <a:endParaRPr lang="pt-PT" sz="1600" dirty="0"/>
          </a:p>
          <a:p>
            <a:r>
              <a:rPr lang="pt-PT" sz="1600" dirty="0"/>
              <a:t>-&gt;Outra observação é que </a:t>
            </a:r>
            <a:r>
              <a:rPr lang="pt-PT" sz="1600" b="1" dirty="0"/>
              <a:t>não existem muitas discrepâncias entre valores dentro do mesmo género</a:t>
            </a:r>
            <a:r>
              <a:rPr lang="pt-PT" sz="1600" dirty="0"/>
              <a:t>, o que poderá indicar que ou não foram tomadas medidas para diminuir estas taxas ou que a situação em UK está estabilizada.</a:t>
            </a:r>
          </a:p>
        </p:txBody>
      </p:sp>
      <p:pic>
        <p:nvPicPr>
          <p:cNvPr id="3" name="Imagem 2"/>
          <p:cNvPicPr>
            <a:picLocks noChangeAspect="1"/>
          </p:cNvPicPr>
          <p:nvPr/>
        </p:nvPicPr>
        <p:blipFill>
          <a:blip r:embed="rId4"/>
          <a:stretch>
            <a:fillRect/>
          </a:stretch>
        </p:blipFill>
        <p:spPr>
          <a:xfrm>
            <a:off x="241022" y="2046554"/>
            <a:ext cx="5353050" cy="1971675"/>
          </a:xfrm>
          <a:prstGeom prst="rect">
            <a:avLst/>
          </a:prstGeom>
          <a:ln>
            <a:solidFill>
              <a:schemeClr val="tx2">
                <a:lumMod val="50000"/>
              </a:schemeClr>
            </a:solidFill>
          </a:ln>
        </p:spPr>
      </p:pic>
      <p:pic>
        <p:nvPicPr>
          <p:cNvPr id="4" name="Imagem 3">
            <a:extLst>
              <a:ext uri="{FF2B5EF4-FFF2-40B4-BE49-F238E27FC236}">
                <a16:creationId xmlns:a16="http://schemas.microsoft.com/office/drawing/2014/main" id="{C2518A2D-4F4D-2439-277E-EB79348B79A9}"/>
              </a:ext>
            </a:extLst>
          </p:cNvPr>
          <p:cNvPicPr>
            <a:picLocks noChangeAspect="1"/>
          </p:cNvPicPr>
          <p:nvPr/>
        </p:nvPicPr>
        <p:blipFill>
          <a:blip r:embed="rId5"/>
          <a:stretch>
            <a:fillRect/>
          </a:stretch>
        </p:blipFill>
        <p:spPr>
          <a:xfrm>
            <a:off x="0" y="6569824"/>
            <a:ext cx="12192000" cy="393095"/>
          </a:xfrm>
          <a:prstGeom prst="rect">
            <a:avLst/>
          </a:prstGeom>
        </p:spPr>
      </p:pic>
      <p:sp>
        <p:nvSpPr>
          <p:cNvPr id="5" name="CaixaDeTexto 4">
            <a:extLst>
              <a:ext uri="{FF2B5EF4-FFF2-40B4-BE49-F238E27FC236}">
                <a16:creationId xmlns:a16="http://schemas.microsoft.com/office/drawing/2014/main" id="{49969A05-839C-68BE-6118-00CD5E395775}"/>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17</a:t>
            </a:r>
          </a:p>
        </p:txBody>
      </p:sp>
    </p:spTree>
    <p:extLst>
      <p:ext uri="{BB962C8B-B14F-4D97-AF65-F5344CB8AC3E}">
        <p14:creationId xmlns:p14="http://schemas.microsoft.com/office/powerpoint/2010/main" val="1627609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m 25">
            <a:extLst>
              <a:ext uri="{FF2B5EF4-FFF2-40B4-BE49-F238E27FC236}">
                <a16:creationId xmlns:a16="http://schemas.microsoft.com/office/drawing/2014/main" id="{7D9D2A61-6B69-C284-EF81-5BA55DC8F540}"/>
              </a:ext>
            </a:extLst>
          </p:cNvPr>
          <p:cNvPicPr>
            <a:picLocks noChangeAspect="1"/>
          </p:cNvPicPr>
          <p:nvPr/>
        </p:nvPicPr>
        <p:blipFill rotWithShape="1">
          <a:blip r:embed="rId2"/>
          <a:srcRect r="51182"/>
          <a:stretch/>
        </p:blipFill>
        <p:spPr>
          <a:xfrm>
            <a:off x="109729" y="348669"/>
            <a:ext cx="4681727" cy="6160662"/>
          </a:xfrm>
          <a:prstGeom prst="rect">
            <a:avLst/>
          </a:prstGeom>
        </p:spPr>
      </p:pic>
      <p:pic>
        <p:nvPicPr>
          <p:cNvPr id="28" name="Imagem 27">
            <a:extLst>
              <a:ext uri="{FF2B5EF4-FFF2-40B4-BE49-F238E27FC236}">
                <a16:creationId xmlns:a16="http://schemas.microsoft.com/office/drawing/2014/main" id="{6D0620A2-E625-AE81-BCA4-4AD2CCBE1E0A}"/>
              </a:ext>
            </a:extLst>
          </p:cNvPr>
          <p:cNvPicPr>
            <a:picLocks noChangeAspect="1"/>
          </p:cNvPicPr>
          <p:nvPr/>
        </p:nvPicPr>
        <p:blipFill rotWithShape="1">
          <a:blip r:embed="rId2"/>
          <a:srcRect l="48733"/>
          <a:stretch/>
        </p:blipFill>
        <p:spPr>
          <a:xfrm>
            <a:off x="7510273" y="348669"/>
            <a:ext cx="4681727" cy="6160662"/>
          </a:xfrm>
          <a:prstGeom prst="rect">
            <a:avLst/>
          </a:prstGeom>
        </p:spPr>
      </p:pic>
      <p:sp>
        <p:nvSpPr>
          <p:cNvPr id="29" name="Retângulo 28">
            <a:extLst>
              <a:ext uri="{FF2B5EF4-FFF2-40B4-BE49-F238E27FC236}">
                <a16:creationId xmlns:a16="http://schemas.microsoft.com/office/drawing/2014/main" id="{2057CE89-3066-62BA-D1DF-834B8500CE38}"/>
              </a:ext>
            </a:extLst>
          </p:cNvPr>
          <p:cNvSpPr/>
          <p:nvPr/>
        </p:nvSpPr>
        <p:spPr>
          <a:xfrm>
            <a:off x="4516120" y="693420"/>
            <a:ext cx="3342640" cy="5519420"/>
          </a:xfrm>
          <a:prstGeom prst="rect">
            <a:avLst/>
          </a:prstGeom>
          <a:solidFill>
            <a:srgbClr val="2B57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tângulo 30">
            <a:extLst>
              <a:ext uri="{FF2B5EF4-FFF2-40B4-BE49-F238E27FC236}">
                <a16:creationId xmlns:a16="http://schemas.microsoft.com/office/drawing/2014/main" id="{F2FDDEF1-8F52-9496-7164-30DBEB8AA42F}"/>
              </a:ext>
            </a:extLst>
          </p:cNvPr>
          <p:cNvSpPr/>
          <p:nvPr/>
        </p:nvSpPr>
        <p:spPr>
          <a:xfrm>
            <a:off x="490728" y="2989072"/>
            <a:ext cx="11210544" cy="928116"/>
          </a:xfrm>
          <a:prstGeom prst="rect">
            <a:avLst/>
          </a:prstGeom>
          <a:solidFill>
            <a:srgbClr val="AB93A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CaixaDeTexto 29">
            <a:extLst>
              <a:ext uri="{FF2B5EF4-FFF2-40B4-BE49-F238E27FC236}">
                <a16:creationId xmlns:a16="http://schemas.microsoft.com/office/drawing/2014/main" id="{DD2DA7F9-3AEA-A4C5-D26F-4314D3EB5AF4}"/>
              </a:ext>
            </a:extLst>
          </p:cNvPr>
          <p:cNvSpPr txBox="1"/>
          <p:nvPr/>
        </p:nvSpPr>
        <p:spPr>
          <a:xfrm>
            <a:off x="2166164" y="3075057"/>
            <a:ext cx="8042552" cy="707886"/>
          </a:xfrm>
          <a:prstGeom prst="rect">
            <a:avLst/>
          </a:prstGeom>
          <a:noFill/>
        </p:spPr>
        <p:txBody>
          <a:bodyPr wrap="square" rtlCol="0">
            <a:spAutoFit/>
          </a:bodyPr>
          <a:lstStyle/>
          <a:p>
            <a:pPr algn="ctr"/>
            <a:r>
              <a:rPr lang="pt-PT" sz="4000" dirty="0">
                <a:solidFill>
                  <a:schemeClr val="bg1"/>
                </a:solidFill>
                <a:latin typeface="Arial" panose="020B0604020202020204" pitchFamily="34" charset="0"/>
                <a:cs typeface="Arial" panose="020B0604020202020204" pitchFamily="34" charset="0"/>
              </a:rPr>
              <a:t>Crime </a:t>
            </a:r>
            <a:r>
              <a:rPr lang="pt-PT" sz="4000" dirty="0" err="1">
                <a:solidFill>
                  <a:schemeClr val="bg1"/>
                </a:solidFill>
                <a:latin typeface="Arial" panose="020B0604020202020204" pitchFamily="34" charset="0"/>
                <a:cs typeface="Arial" panose="020B0604020202020204" pitchFamily="34" charset="0"/>
              </a:rPr>
              <a:t>Dataset</a:t>
            </a:r>
            <a:endParaRPr lang="pt-PT"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6854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3C6E2F-81C1-4585-953A-A03F1AD0F887}"/>
              </a:ext>
            </a:extLst>
          </p:cNvPr>
          <p:cNvSpPr>
            <a:spLocks noGrp="1"/>
          </p:cNvSpPr>
          <p:nvPr>
            <p:ph type="title"/>
          </p:nvPr>
        </p:nvSpPr>
        <p:spPr>
          <a:xfrm>
            <a:off x="838200" y="-205582"/>
            <a:ext cx="10515600" cy="1325563"/>
          </a:xfrm>
        </p:spPr>
        <p:txBody>
          <a:bodyPr/>
          <a:lstStyle/>
          <a:p>
            <a:pPr algn="ctr"/>
            <a:r>
              <a:rPr lang="pt-PT" dirty="0">
                <a:solidFill>
                  <a:srgbClr val="2B5784"/>
                </a:solidFill>
              </a:rPr>
              <a:t>Crime Dataset </a:t>
            </a:r>
          </a:p>
        </p:txBody>
      </p:sp>
      <p:pic>
        <p:nvPicPr>
          <p:cNvPr id="6" name="Marcador de Posição de Conteúdo 5" descr="Uma imagem com texto, captura de ecrã, diagrama&#10;&#10;Descrição gerada automaticamente">
            <a:extLst>
              <a:ext uri="{FF2B5EF4-FFF2-40B4-BE49-F238E27FC236}">
                <a16:creationId xmlns:a16="http://schemas.microsoft.com/office/drawing/2014/main" id="{77077BBC-9D48-C733-12BC-87B21466F0F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341" t="-1700" r="5929" b="4693"/>
          <a:stretch/>
        </p:blipFill>
        <p:spPr>
          <a:xfrm>
            <a:off x="77522" y="684619"/>
            <a:ext cx="12114478" cy="5868125"/>
          </a:xfrm>
        </p:spPr>
      </p:pic>
      <p:pic>
        <p:nvPicPr>
          <p:cNvPr id="9" name="Imagem 8">
            <a:extLst>
              <a:ext uri="{FF2B5EF4-FFF2-40B4-BE49-F238E27FC236}">
                <a16:creationId xmlns:a16="http://schemas.microsoft.com/office/drawing/2014/main" id="{F8E5463D-EC96-5ADA-79BC-426EC0B08053}"/>
              </a:ext>
            </a:extLst>
          </p:cNvPr>
          <p:cNvPicPr>
            <a:picLocks noChangeAspect="1"/>
          </p:cNvPicPr>
          <p:nvPr/>
        </p:nvPicPr>
        <p:blipFill>
          <a:blip r:embed="rId3"/>
          <a:stretch>
            <a:fillRect/>
          </a:stretch>
        </p:blipFill>
        <p:spPr>
          <a:xfrm>
            <a:off x="0" y="6559550"/>
            <a:ext cx="12192000" cy="393095"/>
          </a:xfrm>
          <a:prstGeom prst="rect">
            <a:avLst/>
          </a:prstGeom>
        </p:spPr>
      </p:pic>
      <p:sp>
        <p:nvSpPr>
          <p:cNvPr id="10" name="CaixaDeTexto 9">
            <a:extLst>
              <a:ext uri="{FF2B5EF4-FFF2-40B4-BE49-F238E27FC236}">
                <a16:creationId xmlns:a16="http://schemas.microsoft.com/office/drawing/2014/main" id="{F84DD71C-A470-3D71-50CD-86267E1BF867}"/>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19</a:t>
            </a:r>
          </a:p>
        </p:txBody>
      </p:sp>
    </p:spTree>
    <p:extLst>
      <p:ext uri="{BB962C8B-B14F-4D97-AF65-F5344CB8AC3E}">
        <p14:creationId xmlns:p14="http://schemas.microsoft.com/office/powerpoint/2010/main" val="3511538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D1745A-41E6-780D-6D52-C7A18A8208ED}"/>
              </a:ext>
            </a:extLst>
          </p:cNvPr>
          <p:cNvSpPr>
            <a:spLocks noGrp="1"/>
          </p:cNvSpPr>
          <p:nvPr>
            <p:ph type="title"/>
          </p:nvPr>
        </p:nvSpPr>
        <p:spPr/>
        <p:txBody>
          <a:bodyPr/>
          <a:lstStyle/>
          <a:p>
            <a:r>
              <a:rPr lang="pt-PT" dirty="0">
                <a:solidFill>
                  <a:srgbClr val="2B5784"/>
                </a:solidFill>
              </a:rPr>
              <a:t>Constituição do Grupo</a:t>
            </a:r>
          </a:p>
        </p:txBody>
      </p:sp>
      <p:sp>
        <p:nvSpPr>
          <p:cNvPr id="3" name="Marcador de Posição de Conteúdo 2">
            <a:extLst>
              <a:ext uri="{FF2B5EF4-FFF2-40B4-BE49-F238E27FC236}">
                <a16:creationId xmlns:a16="http://schemas.microsoft.com/office/drawing/2014/main" id="{B42143E6-A524-BDF5-590D-D3DEF0736A0A}"/>
              </a:ext>
            </a:extLst>
          </p:cNvPr>
          <p:cNvSpPr>
            <a:spLocks noGrp="1"/>
          </p:cNvSpPr>
          <p:nvPr>
            <p:ph idx="1"/>
          </p:nvPr>
        </p:nvSpPr>
        <p:spPr/>
        <p:txBody>
          <a:bodyPr/>
          <a:lstStyle/>
          <a:p>
            <a:pPr marL="0" indent="0">
              <a:buNone/>
            </a:pPr>
            <a:endParaRPr lang="pt-PT" dirty="0">
              <a:solidFill>
                <a:schemeClr val="tx1">
                  <a:lumMod val="65000"/>
                  <a:lumOff val="35000"/>
                </a:schemeClr>
              </a:solidFill>
            </a:endParaRPr>
          </a:p>
          <a:p>
            <a:r>
              <a:rPr lang="pt-PT" dirty="0">
                <a:solidFill>
                  <a:schemeClr val="tx1">
                    <a:lumMod val="65000"/>
                    <a:lumOff val="35000"/>
                  </a:schemeClr>
                </a:solidFill>
              </a:rPr>
              <a:t>Pedro Miguel Araújo Pires (a95549)</a:t>
            </a:r>
          </a:p>
          <a:p>
            <a:r>
              <a:rPr lang="pt-PT" dirty="0">
                <a:solidFill>
                  <a:schemeClr val="tx1">
                    <a:lumMod val="65000"/>
                    <a:lumOff val="35000"/>
                  </a:schemeClr>
                </a:solidFill>
              </a:rPr>
              <a:t>Liandro Macedo da Cruz (a100436)</a:t>
            </a:r>
          </a:p>
          <a:p>
            <a:r>
              <a:rPr lang="pt-PT" dirty="0">
                <a:solidFill>
                  <a:schemeClr val="tx1">
                    <a:lumMod val="65000"/>
                    <a:lumOff val="35000"/>
                  </a:schemeClr>
                </a:solidFill>
              </a:rPr>
              <a:t>Catarina Brandão Fernandes (a101441)</a:t>
            </a:r>
          </a:p>
          <a:p>
            <a:r>
              <a:rPr lang="pt-PT" dirty="0">
                <a:solidFill>
                  <a:schemeClr val="tx1">
                    <a:lumMod val="65000"/>
                    <a:lumOff val="35000"/>
                  </a:schemeClr>
                </a:solidFill>
              </a:rPr>
              <a:t>Maria Inês da Costa Maia (a93347)</a:t>
            </a:r>
          </a:p>
        </p:txBody>
      </p:sp>
      <p:sp>
        <p:nvSpPr>
          <p:cNvPr id="13" name="Retângulo: Cantos Arredondados 12">
            <a:extLst>
              <a:ext uri="{FF2B5EF4-FFF2-40B4-BE49-F238E27FC236}">
                <a16:creationId xmlns:a16="http://schemas.microsoft.com/office/drawing/2014/main" id="{276ACAED-668E-D98E-54BE-40ED8D229554}"/>
              </a:ext>
            </a:extLst>
          </p:cNvPr>
          <p:cNvSpPr/>
          <p:nvPr/>
        </p:nvSpPr>
        <p:spPr>
          <a:xfrm>
            <a:off x="-56891" y="6560820"/>
            <a:ext cx="2642118" cy="359410"/>
          </a:xfrm>
          <a:prstGeom prst="roundRect">
            <a:avLst/>
          </a:prstGeom>
          <a:solidFill>
            <a:srgbClr val="AB93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Cantos Arredondados 13">
            <a:extLst>
              <a:ext uri="{FF2B5EF4-FFF2-40B4-BE49-F238E27FC236}">
                <a16:creationId xmlns:a16="http://schemas.microsoft.com/office/drawing/2014/main" id="{46EB48CC-3F8E-C7A2-6AC6-54BAAE32F88C}"/>
              </a:ext>
            </a:extLst>
          </p:cNvPr>
          <p:cNvSpPr/>
          <p:nvPr/>
        </p:nvSpPr>
        <p:spPr>
          <a:xfrm>
            <a:off x="2762768" y="6560820"/>
            <a:ext cx="9470136" cy="359410"/>
          </a:xfrm>
          <a:prstGeom prst="roundRect">
            <a:avLst/>
          </a:prstGeom>
          <a:solidFill>
            <a:srgbClr val="7AA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CaixaDeTexto 14">
            <a:extLst>
              <a:ext uri="{FF2B5EF4-FFF2-40B4-BE49-F238E27FC236}">
                <a16:creationId xmlns:a16="http://schemas.microsoft.com/office/drawing/2014/main" id="{53CFC912-3A41-4FEE-7489-8B2A80BB5609}"/>
              </a:ext>
            </a:extLst>
          </p:cNvPr>
          <p:cNvSpPr txBox="1"/>
          <p:nvPr/>
        </p:nvSpPr>
        <p:spPr>
          <a:xfrm>
            <a:off x="1503680" y="6586636"/>
            <a:ext cx="1498600" cy="307777"/>
          </a:xfrm>
          <a:prstGeom prst="rect">
            <a:avLst/>
          </a:prstGeom>
          <a:noFill/>
        </p:spPr>
        <p:txBody>
          <a:bodyPr wrap="square" rtlCol="0">
            <a:spAutoFit/>
          </a:bodyPr>
          <a:lstStyle/>
          <a:p>
            <a:r>
              <a:rPr lang="pt-PT" sz="1400" dirty="0">
                <a:solidFill>
                  <a:schemeClr val="bg2">
                    <a:lumMod val="25000"/>
                  </a:schemeClr>
                </a:solidFill>
              </a:rPr>
              <a:t>2023/2024</a:t>
            </a:r>
          </a:p>
        </p:txBody>
      </p:sp>
      <p:sp>
        <p:nvSpPr>
          <p:cNvPr id="17" name="Marcador de Posição do Rodapé 5">
            <a:extLst>
              <a:ext uri="{FF2B5EF4-FFF2-40B4-BE49-F238E27FC236}">
                <a16:creationId xmlns:a16="http://schemas.microsoft.com/office/drawing/2014/main" id="{CCBBBCD4-8641-CE1F-ED8E-41D4EC27C301}"/>
              </a:ext>
            </a:extLst>
          </p:cNvPr>
          <p:cNvSpPr>
            <a:spLocks noGrp="1"/>
          </p:cNvSpPr>
          <p:nvPr>
            <p:ph type="ftr" sz="quarter" idx="11"/>
          </p:nvPr>
        </p:nvSpPr>
        <p:spPr>
          <a:xfrm>
            <a:off x="2834640" y="6608108"/>
            <a:ext cx="9144259" cy="228600"/>
          </a:xfrm>
        </p:spPr>
        <p:txBody>
          <a:bodyPr rtlCol="0"/>
          <a:lstStyle/>
          <a:p>
            <a:pPr algn="l" rtl="0"/>
            <a:r>
              <a:rPr lang="pt-PT" sz="1400" dirty="0">
                <a:solidFill>
                  <a:schemeClr val="bg2">
                    <a:lumMod val="25000"/>
                  </a:schemeClr>
                </a:solidFill>
              </a:rPr>
              <a:t>Engenharia de Dados para Suporte à Tomada de Decisão</a:t>
            </a:r>
          </a:p>
        </p:txBody>
      </p:sp>
      <p:sp>
        <p:nvSpPr>
          <p:cNvPr id="18" name="CaixaDeTexto 17">
            <a:extLst>
              <a:ext uri="{FF2B5EF4-FFF2-40B4-BE49-F238E27FC236}">
                <a16:creationId xmlns:a16="http://schemas.microsoft.com/office/drawing/2014/main" id="{00000FB9-E168-9842-7963-790FF894F054}"/>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2</a:t>
            </a:r>
          </a:p>
        </p:txBody>
      </p:sp>
    </p:spTree>
    <p:extLst>
      <p:ext uri="{BB962C8B-B14F-4D97-AF65-F5344CB8AC3E}">
        <p14:creationId xmlns:p14="http://schemas.microsoft.com/office/powerpoint/2010/main" val="29194404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28FF6-E205-8F17-48FA-4D79A3A6A2C1}"/>
              </a:ext>
            </a:extLst>
          </p:cNvPr>
          <p:cNvSpPr>
            <a:spLocks noGrp="1"/>
          </p:cNvSpPr>
          <p:nvPr>
            <p:ph type="title"/>
          </p:nvPr>
        </p:nvSpPr>
        <p:spPr>
          <a:xfrm>
            <a:off x="838200" y="0"/>
            <a:ext cx="10181492" cy="813044"/>
          </a:xfrm>
        </p:spPr>
        <p:txBody>
          <a:bodyPr/>
          <a:lstStyle/>
          <a:p>
            <a:r>
              <a:rPr lang="pt-PT" dirty="0">
                <a:solidFill>
                  <a:srgbClr val="2B5784"/>
                </a:solidFill>
              </a:rPr>
              <a:t>Respostas as Questões analíticas </a:t>
            </a:r>
          </a:p>
        </p:txBody>
      </p:sp>
      <p:sp>
        <p:nvSpPr>
          <p:cNvPr id="3" name="Marcador de Posição de Conteúdo 2">
            <a:extLst>
              <a:ext uri="{FF2B5EF4-FFF2-40B4-BE49-F238E27FC236}">
                <a16:creationId xmlns:a16="http://schemas.microsoft.com/office/drawing/2014/main" id="{2C757612-117C-CC25-03F6-ACB2E41F2788}"/>
              </a:ext>
            </a:extLst>
          </p:cNvPr>
          <p:cNvSpPr>
            <a:spLocks noGrp="1"/>
          </p:cNvSpPr>
          <p:nvPr>
            <p:ph idx="1"/>
          </p:nvPr>
        </p:nvSpPr>
        <p:spPr>
          <a:xfrm>
            <a:off x="504092" y="659178"/>
            <a:ext cx="10515600" cy="6198821"/>
          </a:xfrm>
        </p:spPr>
        <p:txBody>
          <a:bodyPr>
            <a:normAutofit/>
          </a:bodyPr>
          <a:lstStyle/>
          <a:p>
            <a:r>
              <a:rPr lang="pt-PT" dirty="0"/>
              <a:t>Qual é a tendência ao longo do tempo das operações de stop </a:t>
            </a:r>
            <a:r>
              <a:rPr lang="pt-PT" dirty="0" err="1"/>
              <a:t>and</a:t>
            </a:r>
            <a:r>
              <a:rPr lang="pt-PT" dirty="0"/>
              <a:t> </a:t>
            </a:r>
            <a:r>
              <a:rPr lang="pt-PT" dirty="0" err="1"/>
              <a:t>search</a:t>
            </a:r>
            <a:r>
              <a:rPr lang="pt-PT" dirty="0"/>
              <a:t>? Há um aumento ou diminuição nas operações realizadas e isso varia por gênero?</a:t>
            </a:r>
            <a:br>
              <a:rPr lang="pt-PT" dirty="0"/>
            </a:br>
            <a:r>
              <a:rPr lang="pt-PT" sz="1400" u="sng" dirty="0"/>
              <a:t>Homens</a:t>
            </a:r>
            <a:r>
              <a:rPr lang="pt-PT" sz="1400" dirty="0"/>
              <a:t>                                                                                                                             </a:t>
            </a:r>
            <a:r>
              <a:rPr lang="pt-PT" sz="1400" u="sng" dirty="0"/>
              <a:t>Mulheres</a:t>
            </a:r>
          </a:p>
          <a:p>
            <a:pPr marL="0" indent="0">
              <a:buNone/>
            </a:pPr>
            <a:endParaRPr lang="pt-PT" sz="1400" u="sng" dirty="0"/>
          </a:p>
          <a:p>
            <a:endParaRPr lang="pt-PT" sz="1400" u="sng" dirty="0"/>
          </a:p>
          <a:p>
            <a:endParaRPr lang="pt-PT" sz="1400" u="sng" dirty="0"/>
          </a:p>
          <a:p>
            <a:endParaRPr lang="pt-PT" sz="1400" u="sng" dirty="0"/>
          </a:p>
          <a:p>
            <a:endParaRPr lang="pt-PT" sz="1400" u="sng" dirty="0"/>
          </a:p>
          <a:p>
            <a:endParaRPr lang="pt-PT" sz="1400" b="1" dirty="0"/>
          </a:p>
          <a:p>
            <a:r>
              <a:rPr lang="pt-PT" sz="1500" b="1" dirty="0"/>
              <a:t>Analise</a:t>
            </a:r>
            <a:r>
              <a:rPr lang="pt-PT" sz="1500" dirty="0"/>
              <a:t>: Os gráficos mostram as operações de stop </a:t>
            </a:r>
            <a:r>
              <a:rPr lang="pt-PT" sz="1500" dirty="0" err="1"/>
              <a:t>and</a:t>
            </a:r>
            <a:r>
              <a:rPr lang="pt-PT" sz="1500" dirty="0"/>
              <a:t> </a:t>
            </a:r>
            <a:r>
              <a:rPr lang="pt-PT" sz="1500" dirty="0" err="1"/>
              <a:t>search</a:t>
            </a:r>
            <a:r>
              <a:rPr lang="pt-PT" sz="1500" dirty="0"/>
              <a:t> no Reino Unido separadas por gênero ao longo do tempo. Para ambos os gêneros, nota-se um aumento significativo a partir de 2021, com um pico em 2023. Este padrão é consistente para homens e mulheres, embora o número de operações envolvendo homens seja notavelmente maior em todos os períodos. A tendência ascendente sugere uma intensificação das práticas de stop </a:t>
            </a:r>
            <a:r>
              <a:rPr lang="pt-PT" sz="1500" dirty="0" err="1"/>
              <a:t>and</a:t>
            </a:r>
            <a:r>
              <a:rPr lang="pt-PT" sz="1500" dirty="0"/>
              <a:t> </a:t>
            </a:r>
            <a:r>
              <a:rPr lang="pt-PT" sz="1500" dirty="0" err="1"/>
              <a:t>search</a:t>
            </a:r>
            <a:r>
              <a:rPr lang="pt-PT" sz="1500" dirty="0"/>
              <a:t> pela polícia nos últimos anos. As razões para este aumento podem incluir mudanças na legislação, políticas de segurança pública ou resposta a tendências de criminalidade. Não se observa uma variação na tendência que seja específica a um gênero; ambos seguem o mesmo padrão geral de aumento.</a:t>
            </a:r>
          </a:p>
          <a:p>
            <a:r>
              <a:rPr lang="pt-PT" sz="1100" b="1" dirty="0"/>
              <a:t>NOTA: </a:t>
            </a:r>
            <a:r>
              <a:rPr lang="pt-PT" sz="1100" dirty="0"/>
              <a:t>O pico em 2023 nas operações de stop </a:t>
            </a:r>
            <a:r>
              <a:rPr lang="pt-PT" sz="1100" dirty="0" err="1"/>
              <a:t>and</a:t>
            </a:r>
            <a:r>
              <a:rPr lang="pt-PT" sz="1100" dirty="0"/>
              <a:t> </a:t>
            </a:r>
            <a:r>
              <a:rPr lang="pt-PT" sz="1100" dirty="0" err="1"/>
              <a:t>search</a:t>
            </a:r>
            <a:r>
              <a:rPr lang="pt-PT" sz="1100" dirty="0"/>
              <a:t> no Reino Unido pode ser atribuído a mudanças legislativas e políticas que deram à polícia maiores poderes para realizar revistas. A Secretária do Interior do Reino Unido removeu restrições que limitavam o uso de stop </a:t>
            </a:r>
            <a:r>
              <a:rPr lang="pt-PT" sz="1100" dirty="0" err="1"/>
              <a:t>and</a:t>
            </a:r>
            <a:r>
              <a:rPr lang="pt-PT" sz="1100" dirty="0"/>
              <a:t> </a:t>
            </a:r>
            <a:r>
              <a:rPr lang="pt-PT" sz="1100" dirty="0" err="1"/>
              <a:t>search</a:t>
            </a:r>
            <a:r>
              <a:rPr lang="pt-PT" sz="1100" dirty="0"/>
              <a:t> sob a seção 60, dando aos oficiais mais flexibilidade operacional e aumentando a confiança para usar esses poderes, especialmente em áreas onde se antecipa violência grave​  Além disso, foi lançada a Operação </a:t>
            </a:r>
            <a:r>
              <a:rPr lang="pt-PT" sz="1100" dirty="0" err="1"/>
              <a:t>Sceptre</a:t>
            </a:r>
            <a:r>
              <a:rPr lang="pt-PT" sz="1100" dirty="0"/>
              <a:t>, uma ação intensiva contra o crime de faca​​, e introduzidas as </a:t>
            </a:r>
            <a:r>
              <a:rPr lang="pt-PT" sz="1100" dirty="0" err="1"/>
              <a:t>Serious</a:t>
            </a:r>
            <a:r>
              <a:rPr lang="pt-PT" sz="1100" dirty="0"/>
              <a:t> </a:t>
            </a:r>
            <a:r>
              <a:rPr lang="pt-PT" sz="1100" dirty="0" err="1"/>
              <a:t>Violence</a:t>
            </a:r>
            <a:r>
              <a:rPr lang="pt-PT" sz="1100" dirty="0"/>
              <a:t> </a:t>
            </a:r>
            <a:r>
              <a:rPr lang="pt-PT" sz="1100" dirty="0" err="1"/>
              <a:t>Reduction</a:t>
            </a:r>
            <a:r>
              <a:rPr lang="pt-PT" sz="1100" dirty="0"/>
              <a:t> </a:t>
            </a:r>
            <a:r>
              <a:rPr lang="pt-PT" sz="1100" dirty="0" err="1"/>
              <a:t>Orders</a:t>
            </a:r>
            <a:r>
              <a:rPr lang="pt-PT" sz="1100" dirty="0"/>
              <a:t>, que permitem a revista de adultos com condenações anteriores por crimes com facas ou outras armas ofensivas​​. Essas medidas visam reduzir a violência, especialmente os crimes com facas, e são acompanhadas de alterações nos requisitos para autorização das revistas​​. Noticia: https://www.gov.uk/government/news/home-secretary-backs-police-to-increase-stop-and-search</a:t>
            </a:r>
          </a:p>
        </p:txBody>
      </p:sp>
      <p:pic>
        <p:nvPicPr>
          <p:cNvPr id="4" name="Imagem 3">
            <a:extLst>
              <a:ext uri="{FF2B5EF4-FFF2-40B4-BE49-F238E27FC236}">
                <a16:creationId xmlns:a16="http://schemas.microsoft.com/office/drawing/2014/main" id="{0502612F-3DFA-F958-2736-FF7B89F9ABC1}"/>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79F54CAB-9629-2B5D-6F09-A5BA66526FC9}"/>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20</a:t>
            </a:r>
          </a:p>
        </p:txBody>
      </p:sp>
      <p:pic>
        <p:nvPicPr>
          <p:cNvPr id="7" name="Imagem 6">
            <a:extLst>
              <a:ext uri="{FF2B5EF4-FFF2-40B4-BE49-F238E27FC236}">
                <a16:creationId xmlns:a16="http://schemas.microsoft.com/office/drawing/2014/main" id="{8141A9A0-C55D-A39D-8919-F67BCA1650D1}"/>
              </a:ext>
            </a:extLst>
          </p:cNvPr>
          <p:cNvPicPr>
            <a:picLocks noChangeAspect="1"/>
          </p:cNvPicPr>
          <p:nvPr/>
        </p:nvPicPr>
        <p:blipFill>
          <a:blip r:embed="rId3"/>
          <a:stretch>
            <a:fillRect/>
          </a:stretch>
        </p:blipFill>
        <p:spPr>
          <a:xfrm>
            <a:off x="114291" y="2102383"/>
            <a:ext cx="6202264" cy="1848294"/>
          </a:xfrm>
          <a:prstGeom prst="rect">
            <a:avLst/>
          </a:prstGeom>
        </p:spPr>
      </p:pic>
      <p:pic>
        <p:nvPicPr>
          <p:cNvPr id="9" name="Imagem 8">
            <a:extLst>
              <a:ext uri="{FF2B5EF4-FFF2-40B4-BE49-F238E27FC236}">
                <a16:creationId xmlns:a16="http://schemas.microsoft.com/office/drawing/2014/main" id="{2CB157C4-B84A-04FC-7A86-749521A86F6E}"/>
              </a:ext>
            </a:extLst>
          </p:cNvPr>
          <p:cNvPicPr>
            <a:picLocks noChangeAspect="1"/>
          </p:cNvPicPr>
          <p:nvPr/>
        </p:nvPicPr>
        <p:blipFill>
          <a:blip r:embed="rId4"/>
          <a:stretch>
            <a:fillRect/>
          </a:stretch>
        </p:blipFill>
        <p:spPr>
          <a:xfrm>
            <a:off x="6391644" y="2100332"/>
            <a:ext cx="5781647" cy="1738976"/>
          </a:xfrm>
          <a:prstGeom prst="rect">
            <a:avLst/>
          </a:prstGeom>
        </p:spPr>
      </p:pic>
    </p:spTree>
    <p:extLst>
      <p:ext uri="{BB962C8B-B14F-4D97-AF65-F5344CB8AC3E}">
        <p14:creationId xmlns:p14="http://schemas.microsoft.com/office/powerpoint/2010/main" val="1399868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28FF6-E205-8F17-48FA-4D79A3A6A2C1}"/>
              </a:ext>
            </a:extLst>
          </p:cNvPr>
          <p:cNvSpPr>
            <a:spLocks noGrp="1"/>
          </p:cNvSpPr>
          <p:nvPr>
            <p:ph type="title"/>
          </p:nvPr>
        </p:nvSpPr>
        <p:spPr>
          <a:xfrm>
            <a:off x="838200" y="0"/>
            <a:ext cx="10181492" cy="813044"/>
          </a:xfrm>
        </p:spPr>
        <p:txBody>
          <a:bodyPr>
            <a:normAutofit/>
          </a:bodyPr>
          <a:lstStyle/>
          <a:p>
            <a:r>
              <a:rPr lang="pt-PT" sz="3200" dirty="0">
                <a:solidFill>
                  <a:srgbClr val="2B5784"/>
                </a:solidFill>
              </a:rPr>
              <a:t>Respostas as Questões analíticas </a:t>
            </a:r>
          </a:p>
        </p:txBody>
      </p:sp>
      <p:sp>
        <p:nvSpPr>
          <p:cNvPr id="3" name="Marcador de Posição de Conteúdo 2">
            <a:extLst>
              <a:ext uri="{FF2B5EF4-FFF2-40B4-BE49-F238E27FC236}">
                <a16:creationId xmlns:a16="http://schemas.microsoft.com/office/drawing/2014/main" id="{2C757612-117C-CC25-03F6-ACB2E41F2788}"/>
              </a:ext>
            </a:extLst>
          </p:cNvPr>
          <p:cNvSpPr>
            <a:spLocks noGrp="1"/>
          </p:cNvSpPr>
          <p:nvPr>
            <p:ph idx="1"/>
          </p:nvPr>
        </p:nvSpPr>
        <p:spPr>
          <a:xfrm>
            <a:off x="504092" y="659178"/>
            <a:ext cx="10515600" cy="6198821"/>
          </a:xfrm>
        </p:spPr>
        <p:txBody>
          <a:bodyPr>
            <a:normAutofit/>
          </a:bodyPr>
          <a:lstStyle/>
          <a:p>
            <a:r>
              <a:rPr lang="pt-PT" sz="2000" dirty="0"/>
              <a:t>Existe alguma relação entre os picos de Operações Stop </a:t>
            </a:r>
            <a:r>
              <a:rPr lang="pt-PT" sz="2000" dirty="0" err="1"/>
              <a:t>and</a:t>
            </a:r>
            <a:r>
              <a:rPr lang="pt-PT" sz="2000" dirty="0"/>
              <a:t> </a:t>
            </a:r>
            <a:r>
              <a:rPr lang="pt-PT" sz="2000" dirty="0" err="1"/>
              <a:t>Search</a:t>
            </a:r>
            <a:r>
              <a:rPr lang="pt-PT" sz="2000" dirty="0"/>
              <a:t> com algum pico de homicídios em Londres?</a:t>
            </a:r>
          </a:p>
          <a:p>
            <a:pPr marL="0" indent="0">
              <a:buNone/>
            </a:pPr>
            <a:r>
              <a:rPr lang="pt-PT" sz="1400" dirty="0"/>
              <a:t>Homens                                                                                                                             Mulheres</a:t>
            </a:r>
            <a:br>
              <a:rPr lang="pt-PT" dirty="0"/>
            </a:br>
            <a:endParaRPr lang="pt-PT" sz="1400" u="sng" dirty="0"/>
          </a:p>
          <a:p>
            <a:endParaRPr lang="pt-PT" sz="1400" u="sng" dirty="0"/>
          </a:p>
          <a:p>
            <a:endParaRPr lang="pt-PT" sz="1400" u="sng" dirty="0"/>
          </a:p>
          <a:p>
            <a:endParaRPr lang="pt-PT" sz="1400" u="sng" dirty="0"/>
          </a:p>
          <a:p>
            <a:endParaRPr lang="pt-PT" sz="1400" u="sng" dirty="0"/>
          </a:p>
          <a:p>
            <a:endParaRPr lang="pt-PT" sz="1400" b="1" dirty="0"/>
          </a:p>
          <a:p>
            <a:endParaRPr lang="pt-PT" sz="1500" b="1" dirty="0"/>
          </a:p>
          <a:p>
            <a:endParaRPr lang="pt-PT" sz="1500" b="1" dirty="0"/>
          </a:p>
          <a:p>
            <a:endParaRPr lang="pt-PT" sz="1500" b="1" dirty="0"/>
          </a:p>
          <a:p>
            <a:endParaRPr lang="pt-PT" sz="1500" b="1" dirty="0"/>
          </a:p>
          <a:p>
            <a:endParaRPr lang="pt-PT" sz="1500" b="1" dirty="0"/>
          </a:p>
          <a:p>
            <a:r>
              <a:rPr lang="pt-PT" sz="1400" b="1" dirty="0"/>
              <a:t>Analise: </a:t>
            </a:r>
            <a:r>
              <a:rPr lang="pt-PT" sz="1400" dirty="0"/>
              <a:t>Considerando que o auge das operações Stop </a:t>
            </a:r>
            <a:r>
              <a:rPr lang="pt-PT" sz="1400" dirty="0" err="1"/>
              <a:t>and</a:t>
            </a:r>
            <a:r>
              <a:rPr lang="pt-PT" sz="1400" dirty="0"/>
              <a:t> </a:t>
            </a:r>
            <a:r>
              <a:rPr lang="pt-PT" sz="1400" dirty="0" err="1"/>
              <a:t>Search</a:t>
            </a:r>
            <a:r>
              <a:rPr lang="pt-PT" sz="1400" dirty="0"/>
              <a:t> em 2020 esteve associado a medidas de saúde pública devido ao COVID-19, em 2019 é </a:t>
            </a:r>
            <a:r>
              <a:rPr lang="pt-PT" sz="1400" dirty="0" err="1"/>
              <a:t>percptível</a:t>
            </a:r>
            <a:r>
              <a:rPr lang="pt-PT" sz="1400" dirty="0"/>
              <a:t> um incremento de homicídios em homens que é igualmente notório nas Operações Stop </a:t>
            </a:r>
            <a:r>
              <a:rPr lang="pt-PT" sz="1400" dirty="0" err="1"/>
              <a:t>and</a:t>
            </a:r>
            <a:r>
              <a:rPr lang="pt-PT" sz="1400" dirty="0"/>
              <a:t> </a:t>
            </a:r>
            <a:r>
              <a:rPr lang="pt-PT" sz="1400" dirty="0" err="1"/>
              <a:t>Search</a:t>
            </a:r>
            <a:r>
              <a:rPr lang="pt-PT" sz="1400" dirty="0"/>
              <a:t> em Londres. É notável que ocorreu um reforço nas operações Stop </a:t>
            </a:r>
            <a:r>
              <a:rPr lang="pt-PT" sz="1400" dirty="0" err="1"/>
              <a:t>and</a:t>
            </a:r>
            <a:r>
              <a:rPr lang="pt-PT" sz="1400" dirty="0"/>
              <a:t> </a:t>
            </a:r>
            <a:r>
              <a:rPr lang="pt-PT" sz="1400" dirty="0" err="1"/>
              <a:t>Search</a:t>
            </a:r>
            <a:r>
              <a:rPr lang="pt-PT" sz="1400" dirty="0"/>
              <a:t> no final de 2019, afetando ambos os sexos. Este reforço poderá ter sido uma tática das autoridades para intensificar as ações policiais em reação a um aumento nos homicídios. A coincidência temporal sugere que as operações podem ter sido uma medida </a:t>
            </a:r>
            <a:r>
              <a:rPr lang="pt-PT" sz="1400" dirty="0" err="1"/>
              <a:t>reactiva</a:t>
            </a:r>
            <a:r>
              <a:rPr lang="pt-PT" sz="1400" dirty="0"/>
              <a:t> para enfrentar a criminalidade em Londres.</a:t>
            </a:r>
          </a:p>
        </p:txBody>
      </p:sp>
      <p:pic>
        <p:nvPicPr>
          <p:cNvPr id="4" name="Imagem 3">
            <a:extLst>
              <a:ext uri="{FF2B5EF4-FFF2-40B4-BE49-F238E27FC236}">
                <a16:creationId xmlns:a16="http://schemas.microsoft.com/office/drawing/2014/main" id="{0502612F-3DFA-F958-2736-FF7B89F9ABC1}"/>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79F54CAB-9629-2B5D-6F09-A5BA66526FC9}"/>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21</a:t>
            </a:r>
          </a:p>
        </p:txBody>
      </p:sp>
      <p:pic>
        <p:nvPicPr>
          <p:cNvPr id="8" name="Imagem 7">
            <a:extLst>
              <a:ext uri="{FF2B5EF4-FFF2-40B4-BE49-F238E27FC236}">
                <a16:creationId xmlns:a16="http://schemas.microsoft.com/office/drawing/2014/main" id="{B37243E6-8BCB-488E-1D25-D05AA9EB2962}"/>
              </a:ext>
            </a:extLst>
          </p:cNvPr>
          <p:cNvPicPr>
            <a:picLocks noChangeAspect="1"/>
          </p:cNvPicPr>
          <p:nvPr/>
        </p:nvPicPr>
        <p:blipFill rotWithShape="1">
          <a:blip r:embed="rId3"/>
          <a:srcRect l="-620" t="6120" r="48398" b="64573"/>
          <a:stretch/>
        </p:blipFill>
        <p:spPr>
          <a:xfrm>
            <a:off x="383297" y="1549162"/>
            <a:ext cx="4971661" cy="1639206"/>
          </a:xfrm>
          <a:prstGeom prst="rect">
            <a:avLst/>
          </a:prstGeom>
        </p:spPr>
      </p:pic>
      <p:pic>
        <p:nvPicPr>
          <p:cNvPr id="11" name="Imagem 10">
            <a:extLst>
              <a:ext uri="{FF2B5EF4-FFF2-40B4-BE49-F238E27FC236}">
                <a16:creationId xmlns:a16="http://schemas.microsoft.com/office/drawing/2014/main" id="{15BFECFC-E24B-C997-9B75-C94A587E378B}"/>
              </a:ext>
            </a:extLst>
          </p:cNvPr>
          <p:cNvPicPr>
            <a:picLocks noChangeAspect="1"/>
          </p:cNvPicPr>
          <p:nvPr/>
        </p:nvPicPr>
        <p:blipFill>
          <a:blip r:embed="rId4"/>
          <a:stretch>
            <a:fillRect/>
          </a:stretch>
        </p:blipFill>
        <p:spPr>
          <a:xfrm>
            <a:off x="6096000" y="1549162"/>
            <a:ext cx="5069305" cy="1685820"/>
          </a:xfrm>
          <a:prstGeom prst="rect">
            <a:avLst/>
          </a:prstGeom>
        </p:spPr>
      </p:pic>
      <p:pic>
        <p:nvPicPr>
          <p:cNvPr id="13" name="Imagem 12">
            <a:extLst>
              <a:ext uri="{FF2B5EF4-FFF2-40B4-BE49-F238E27FC236}">
                <a16:creationId xmlns:a16="http://schemas.microsoft.com/office/drawing/2014/main" id="{A462C40D-0A13-79C8-2256-C70598B1CFFC}"/>
              </a:ext>
            </a:extLst>
          </p:cNvPr>
          <p:cNvPicPr>
            <a:picLocks noChangeAspect="1"/>
          </p:cNvPicPr>
          <p:nvPr/>
        </p:nvPicPr>
        <p:blipFill>
          <a:blip r:embed="rId5"/>
          <a:stretch>
            <a:fillRect/>
          </a:stretch>
        </p:blipFill>
        <p:spPr>
          <a:xfrm>
            <a:off x="3099768" y="3143820"/>
            <a:ext cx="5530884" cy="1732040"/>
          </a:xfrm>
          <a:prstGeom prst="rect">
            <a:avLst/>
          </a:prstGeom>
        </p:spPr>
      </p:pic>
    </p:spTree>
    <p:extLst>
      <p:ext uri="{BB962C8B-B14F-4D97-AF65-F5344CB8AC3E}">
        <p14:creationId xmlns:p14="http://schemas.microsoft.com/office/powerpoint/2010/main" val="2658186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28FF6-E205-8F17-48FA-4D79A3A6A2C1}"/>
              </a:ext>
            </a:extLst>
          </p:cNvPr>
          <p:cNvSpPr>
            <a:spLocks noGrp="1"/>
          </p:cNvSpPr>
          <p:nvPr>
            <p:ph type="title"/>
          </p:nvPr>
        </p:nvSpPr>
        <p:spPr>
          <a:xfrm>
            <a:off x="838200" y="0"/>
            <a:ext cx="10181492" cy="813044"/>
          </a:xfrm>
        </p:spPr>
        <p:txBody>
          <a:bodyPr/>
          <a:lstStyle/>
          <a:p>
            <a:r>
              <a:rPr lang="pt-PT" dirty="0">
                <a:solidFill>
                  <a:srgbClr val="2B5784"/>
                </a:solidFill>
              </a:rPr>
              <a:t>Respostas as Questões analíticas </a:t>
            </a:r>
          </a:p>
        </p:txBody>
      </p:sp>
      <p:sp>
        <p:nvSpPr>
          <p:cNvPr id="3" name="Marcador de Posição de Conteúdo 2">
            <a:extLst>
              <a:ext uri="{FF2B5EF4-FFF2-40B4-BE49-F238E27FC236}">
                <a16:creationId xmlns:a16="http://schemas.microsoft.com/office/drawing/2014/main" id="{2C757612-117C-CC25-03F6-ACB2E41F2788}"/>
              </a:ext>
            </a:extLst>
          </p:cNvPr>
          <p:cNvSpPr>
            <a:spLocks noGrp="1"/>
          </p:cNvSpPr>
          <p:nvPr>
            <p:ph idx="1"/>
          </p:nvPr>
        </p:nvSpPr>
        <p:spPr>
          <a:xfrm>
            <a:off x="504092" y="659179"/>
            <a:ext cx="10515600" cy="4351338"/>
          </a:xfrm>
        </p:spPr>
        <p:txBody>
          <a:bodyPr/>
          <a:lstStyle/>
          <a:p>
            <a:r>
              <a:rPr lang="pt-PT" dirty="0"/>
              <a:t>Há diferenças nos tipos de busca realizadas em homens e mulheres? E quanto aos objetos da busca (por exemplo, drogas controladas, armas ofensivas, etc.)?</a:t>
            </a:r>
            <a:br>
              <a:rPr lang="pt-PT" dirty="0"/>
            </a:br>
            <a:r>
              <a:rPr lang="pt-PT" sz="1400" u="sng" dirty="0"/>
              <a:t>Homens</a:t>
            </a:r>
            <a:r>
              <a:rPr lang="pt-PT" sz="1400" dirty="0"/>
              <a:t>                                                                                                                                                    </a:t>
            </a:r>
            <a:r>
              <a:rPr lang="pt-PT" sz="1400" u="sng" dirty="0"/>
              <a:t> Mulheres</a:t>
            </a:r>
          </a:p>
          <a:p>
            <a:endParaRPr lang="pt-PT" sz="1400" u="sng" dirty="0"/>
          </a:p>
          <a:p>
            <a:endParaRPr lang="pt-PT" sz="1400" u="sng" dirty="0"/>
          </a:p>
          <a:p>
            <a:endParaRPr lang="pt-PT" sz="1400" u="sng" dirty="0"/>
          </a:p>
          <a:p>
            <a:endParaRPr lang="pt-PT" sz="1400" u="sng" dirty="0"/>
          </a:p>
          <a:p>
            <a:endParaRPr lang="pt-PT" sz="1400" u="sng" dirty="0"/>
          </a:p>
          <a:p>
            <a:endParaRPr lang="pt-PT" sz="1400" u="sng" dirty="0"/>
          </a:p>
          <a:p>
            <a:r>
              <a:rPr lang="pt-PT" sz="1400" b="1" dirty="0"/>
              <a:t>Analise</a:t>
            </a:r>
            <a:r>
              <a:rPr lang="pt-PT" sz="1400" dirty="0"/>
              <a:t>: A busca por bens roubados é mais significativa em mulheres do que em homens. Enquanto as buscas relacionadas a drogas controladas e armas ofensivas são altas para ambos os gêneros, os bens roubados aparecem como um objeto de busca mais frequente para as mulheres, contrastando com a menor incidência dessa categoria nas buscas realizadas em homens.</a:t>
            </a:r>
            <a:endParaRPr lang="pt-PT" sz="1400" u="sng" dirty="0"/>
          </a:p>
        </p:txBody>
      </p:sp>
      <p:pic>
        <p:nvPicPr>
          <p:cNvPr id="4" name="Imagem 3">
            <a:extLst>
              <a:ext uri="{FF2B5EF4-FFF2-40B4-BE49-F238E27FC236}">
                <a16:creationId xmlns:a16="http://schemas.microsoft.com/office/drawing/2014/main" id="{0502612F-3DFA-F958-2736-FF7B89F9ABC1}"/>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79F54CAB-9629-2B5D-6F09-A5BA66526FC9}"/>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22</a:t>
            </a:r>
          </a:p>
        </p:txBody>
      </p:sp>
      <p:pic>
        <p:nvPicPr>
          <p:cNvPr id="11" name="Imagem 10">
            <a:extLst>
              <a:ext uri="{FF2B5EF4-FFF2-40B4-BE49-F238E27FC236}">
                <a16:creationId xmlns:a16="http://schemas.microsoft.com/office/drawing/2014/main" id="{E7EE0879-B540-E93E-DD7F-46A28058DE9D}"/>
              </a:ext>
            </a:extLst>
          </p:cNvPr>
          <p:cNvPicPr>
            <a:picLocks noChangeAspect="1"/>
          </p:cNvPicPr>
          <p:nvPr/>
        </p:nvPicPr>
        <p:blipFill>
          <a:blip r:embed="rId3"/>
          <a:stretch>
            <a:fillRect/>
          </a:stretch>
        </p:blipFill>
        <p:spPr>
          <a:xfrm>
            <a:off x="770412" y="2127997"/>
            <a:ext cx="4034580" cy="647842"/>
          </a:xfrm>
          <a:prstGeom prst="rect">
            <a:avLst/>
          </a:prstGeom>
        </p:spPr>
      </p:pic>
      <p:pic>
        <p:nvPicPr>
          <p:cNvPr id="13" name="Imagem 12">
            <a:extLst>
              <a:ext uri="{FF2B5EF4-FFF2-40B4-BE49-F238E27FC236}">
                <a16:creationId xmlns:a16="http://schemas.microsoft.com/office/drawing/2014/main" id="{69D7C640-AA4E-CD6D-907D-F0FD8328C868}"/>
              </a:ext>
            </a:extLst>
          </p:cNvPr>
          <p:cNvPicPr>
            <a:picLocks noChangeAspect="1"/>
          </p:cNvPicPr>
          <p:nvPr/>
        </p:nvPicPr>
        <p:blipFill>
          <a:blip r:embed="rId4"/>
          <a:stretch>
            <a:fillRect/>
          </a:stretch>
        </p:blipFill>
        <p:spPr>
          <a:xfrm>
            <a:off x="732310" y="2775839"/>
            <a:ext cx="4167331" cy="946237"/>
          </a:xfrm>
          <a:prstGeom prst="rect">
            <a:avLst/>
          </a:prstGeom>
        </p:spPr>
      </p:pic>
      <p:pic>
        <p:nvPicPr>
          <p:cNvPr id="15" name="Imagem 14">
            <a:extLst>
              <a:ext uri="{FF2B5EF4-FFF2-40B4-BE49-F238E27FC236}">
                <a16:creationId xmlns:a16="http://schemas.microsoft.com/office/drawing/2014/main" id="{D8191A6A-5683-DA6C-458E-E311378F2B45}"/>
              </a:ext>
            </a:extLst>
          </p:cNvPr>
          <p:cNvPicPr>
            <a:picLocks noChangeAspect="1"/>
          </p:cNvPicPr>
          <p:nvPr/>
        </p:nvPicPr>
        <p:blipFill>
          <a:blip r:embed="rId5"/>
          <a:stretch>
            <a:fillRect/>
          </a:stretch>
        </p:blipFill>
        <p:spPr>
          <a:xfrm>
            <a:off x="7206088" y="2181688"/>
            <a:ext cx="4114120" cy="1540388"/>
          </a:xfrm>
          <a:prstGeom prst="rect">
            <a:avLst/>
          </a:prstGeom>
        </p:spPr>
      </p:pic>
    </p:spTree>
    <p:extLst>
      <p:ext uri="{BB962C8B-B14F-4D97-AF65-F5344CB8AC3E}">
        <p14:creationId xmlns:p14="http://schemas.microsoft.com/office/powerpoint/2010/main" val="104146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28FF6-E205-8F17-48FA-4D79A3A6A2C1}"/>
              </a:ext>
            </a:extLst>
          </p:cNvPr>
          <p:cNvSpPr>
            <a:spLocks noGrp="1"/>
          </p:cNvSpPr>
          <p:nvPr>
            <p:ph type="title"/>
          </p:nvPr>
        </p:nvSpPr>
        <p:spPr>
          <a:xfrm>
            <a:off x="644901" y="0"/>
            <a:ext cx="10093569" cy="912690"/>
          </a:xfrm>
        </p:spPr>
        <p:txBody>
          <a:bodyPr/>
          <a:lstStyle/>
          <a:p>
            <a:r>
              <a:rPr lang="pt-PT" dirty="0">
                <a:solidFill>
                  <a:srgbClr val="2B5784"/>
                </a:solidFill>
              </a:rPr>
              <a:t>Respostas as Questões analíticas </a:t>
            </a:r>
          </a:p>
        </p:txBody>
      </p:sp>
      <p:sp>
        <p:nvSpPr>
          <p:cNvPr id="3" name="Marcador de Posição de Conteúdo 2">
            <a:extLst>
              <a:ext uri="{FF2B5EF4-FFF2-40B4-BE49-F238E27FC236}">
                <a16:creationId xmlns:a16="http://schemas.microsoft.com/office/drawing/2014/main" id="{2C757612-117C-CC25-03F6-ACB2E41F2788}"/>
              </a:ext>
            </a:extLst>
          </p:cNvPr>
          <p:cNvSpPr>
            <a:spLocks noGrp="1"/>
          </p:cNvSpPr>
          <p:nvPr>
            <p:ph idx="1"/>
          </p:nvPr>
        </p:nvSpPr>
        <p:spPr>
          <a:xfrm>
            <a:off x="504092" y="700210"/>
            <a:ext cx="10515600" cy="5589221"/>
          </a:xfrm>
        </p:spPr>
        <p:txBody>
          <a:bodyPr/>
          <a:lstStyle/>
          <a:p>
            <a:r>
              <a:rPr lang="pt-PT" dirty="0"/>
              <a:t>Há uma discrepância significativa entre o número de homens e mulheres submetidos a operações de stop </a:t>
            </a:r>
            <a:r>
              <a:rPr lang="pt-PT" dirty="0" err="1"/>
              <a:t>and</a:t>
            </a:r>
            <a:r>
              <a:rPr lang="pt-PT" dirty="0"/>
              <a:t> </a:t>
            </a:r>
            <a:r>
              <a:rPr lang="pt-PT" dirty="0" err="1"/>
              <a:t>search</a:t>
            </a:r>
            <a:r>
              <a:rPr lang="pt-PT" dirty="0"/>
              <a:t>? Se sim, quais poderiam ser as razões para essa discrepância?</a:t>
            </a:r>
          </a:p>
          <a:p>
            <a:endParaRPr lang="pt-PT" dirty="0"/>
          </a:p>
          <a:p>
            <a:endParaRPr lang="pt-PT" dirty="0"/>
          </a:p>
          <a:p>
            <a:endParaRPr lang="pt-PT" dirty="0"/>
          </a:p>
          <a:p>
            <a:endParaRPr lang="pt-PT" dirty="0"/>
          </a:p>
          <a:p>
            <a:endParaRPr lang="pt-PT" sz="1400" dirty="0"/>
          </a:p>
          <a:p>
            <a:r>
              <a:rPr lang="pt-PT" sz="1400" b="1" dirty="0"/>
              <a:t>Analise: </a:t>
            </a:r>
            <a:r>
              <a:rPr lang="pt-PT" sz="1400" dirty="0"/>
              <a:t>O gráfico ilustra uma discrepância significativa entre o número de operações de stop </a:t>
            </a:r>
            <a:r>
              <a:rPr lang="pt-PT" sz="1400" dirty="0" err="1"/>
              <a:t>and</a:t>
            </a:r>
            <a:r>
              <a:rPr lang="pt-PT" sz="1400" dirty="0"/>
              <a:t> </a:t>
            </a:r>
            <a:r>
              <a:rPr lang="pt-PT" sz="1400" dirty="0" err="1"/>
              <a:t>search</a:t>
            </a:r>
            <a:r>
              <a:rPr lang="pt-PT" sz="1400" dirty="0"/>
              <a:t> realizadas em homens e mulheres. Homens foram submetidos a 89,5% das operações, enquanto mulheres a 10,3%. As estatísticas de criminalidade indicam que os homens têm maior tendência a estar envolvidos em crimes, especialmente os violentos e relacionados com drogas, influenciando as operações policiais e o maior número de stop </a:t>
            </a:r>
            <a:r>
              <a:rPr lang="pt-PT" sz="1400" dirty="0" err="1"/>
              <a:t>and</a:t>
            </a:r>
            <a:r>
              <a:rPr lang="pt-PT" sz="1400" dirty="0"/>
              <a:t> </a:t>
            </a:r>
            <a:r>
              <a:rPr lang="pt-PT" sz="1400" dirty="0" err="1"/>
              <a:t>search</a:t>
            </a:r>
            <a:r>
              <a:rPr lang="pt-PT" sz="1400" dirty="0"/>
              <a:t> com homens. </a:t>
            </a:r>
            <a:r>
              <a:rPr lang="pt-PT" sz="1400" dirty="0" err="1"/>
              <a:t>Percepções</a:t>
            </a:r>
            <a:r>
              <a:rPr lang="pt-PT" sz="1400" dirty="0"/>
              <a:t> sociais e estereótipos de gênero podem levar à crença de que homens são mais propensos a atividades criminosas. Além disso, políticas de aplicação da lei focadas em crimes mais associados a homens podem aumentar a discrepância nas operações de stop </a:t>
            </a:r>
            <a:r>
              <a:rPr lang="pt-PT" sz="1400" dirty="0" err="1"/>
              <a:t>and</a:t>
            </a:r>
            <a:r>
              <a:rPr lang="pt-PT" sz="1400" dirty="0"/>
              <a:t> </a:t>
            </a:r>
            <a:r>
              <a:rPr lang="pt-PT" sz="1400" dirty="0" err="1"/>
              <a:t>search</a:t>
            </a:r>
            <a:r>
              <a:rPr lang="pt-PT" sz="1400" dirty="0"/>
              <a:t> entre os gêneros.</a:t>
            </a:r>
          </a:p>
          <a:p>
            <a:endParaRPr lang="pt-PT" dirty="0"/>
          </a:p>
          <a:p>
            <a:endParaRPr lang="pt-PT" dirty="0"/>
          </a:p>
        </p:txBody>
      </p:sp>
      <p:pic>
        <p:nvPicPr>
          <p:cNvPr id="4" name="Imagem 3">
            <a:extLst>
              <a:ext uri="{FF2B5EF4-FFF2-40B4-BE49-F238E27FC236}">
                <a16:creationId xmlns:a16="http://schemas.microsoft.com/office/drawing/2014/main" id="{0502612F-3DFA-F958-2736-FF7B89F9ABC1}"/>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79F54CAB-9629-2B5D-6F09-A5BA66526FC9}"/>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23</a:t>
            </a:r>
          </a:p>
        </p:txBody>
      </p:sp>
      <p:pic>
        <p:nvPicPr>
          <p:cNvPr id="7" name="Imagem 6">
            <a:extLst>
              <a:ext uri="{FF2B5EF4-FFF2-40B4-BE49-F238E27FC236}">
                <a16:creationId xmlns:a16="http://schemas.microsoft.com/office/drawing/2014/main" id="{2304E025-B62A-26AB-648F-DCFF4772434C}"/>
              </a:ext>
            </a:extLst>
          </p:cNvPr>
          <p:cNvPicPr>
            <a:picLocks noChangeAspect="1"/>
          </p:cNvPicPr>
          <p:nvPr/>
        </p:nvPicPr>
        <p:blipFill>
          <a:blip r:embed="rId3"/>
          <a:stretch>
            <a:fillRect/>
          </a:stretch>
        </p:blipFill>
        <p:spPr>
          <a:xfrm>
            <a:off x="4137176" y="1875485"/>
            <a:ext cx="2966956" cy="2255635"/>
          </a:xfrm>
          <a:prstGeom prst="rect">
            <a:avLst/>
          </a:prstGeom>
        </p:spPr>
      </p:pic>
      <p:pic>
        <p:nvPicPr>
          <p:cNvPr id="9" name="Imagem 8">
            <a:extLst>
              <a:ext uri="{FF2B5EF4-FFF2-40B4-BE49-F238E27FC236}">
                <a16:creationId xmlns:a16="http://schemas.microsoft.com/office/drawing/2014/main" id="{8C45A6A0-3881-7E8A-6534-01AA4C3D3F01}"/>
              </a:ext>
            </a:extLst>
          </p:cNvPr>
          <p:cNvPicPr>
            <a:picLocks noChangeAspect="1"/>
          </p:cNvPicPr>
          <p:nvPr/>
        </p:nvPicPr>
        <p:blipFill>
          <a:blip r:embed="rId4"/>
          <a:stretch>
            <a:fillRect/>
          </a:stretch>
        </p:blipFill>
        <p:spPr>
          <a:xfrm>
            <a:off x="5691685" y="1971834"/>
            <a:ext cx="1447838" cy="288479"/>
          </a:xfrm>
          <a:prstGeom prst="rect">
            <a:avLst/>
          </a:prstGeom>
        </p:spPr>
      </p:pic>
      <p:pic>
        <p:nvPicPr>
          <p:cNvPr id="11" name="Imagem 10">
            <a:extLst>
              <a:ext uri="{FF2B5EF4-FFF2-40B4-BE49-F238E27FC236}">
                <a16:creationId xmlns:a16="http://schemas.microsoft.com/office/drawing/2014/main" id="{49790B78-BC8A-374E-9F59-FBD5A270BE66}"/>
              </a:ext>
            </a:extLst>
          </p:cNvPr>
          <p:cNvPicPr>
            <a:picLocks noChangeAspect="1"/>
          </p:cNvPicPr>
          <p:nvPr/>
        </p:nvPicPr>
        <p:blipFill>
          <a:blip r:embed="rId5"/>
          <a:stretch>
            <a:fillRect/>
          </a:stretch>
        </p:blipFill>
        <p:spPr>
          <a:xfrm>
            <a:off x="4232961" y="3393187"/>
            <a:ext cx="1458724" cy="283036"/>
          </a:xfrm>
          <a:prstGeom prst="rect">
            <a:avLst/>
          </a:prstGeom>
        </p:spPr>
      </p:pic>
    </p:spTree>
    <p:extLst>
      <p:ext uri="{BB962C8B-B14F-4D97-AF65-F5344CB8AC3E}">
        <p14:creationId xmlns:p14="http://schemas.microsoft.com/office/powerpoint/2010/main" val="310299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28FF6-E205-8F17-48FA-4D79A3A6A2C1}"/>
              </a:ext>
            </a:extLst>
          </p:cNvPr>
          <p:cNvSpPr>
            <a:spLocks noGrp="1"/>
          </p:cNvSpPr>
          <p:nvPr>
            <p:ph type="title"/>
          </p:nvPr>
        </p:nvSpPr>
        <p:spPr>
          <a:xfrm>
            <a:off x="644901" y="0"/>
            <a:ext cx="9419492" cy="801321"/>
          </a:xfrm>
        </p:spPr>
        <p:txBody>
          <a:bodyPr/>
          <a:lstStyle/>
          <a:p>
            <a:r>
              <a:rPr lang="pt-PT" dirty="0">
                <a:solidFill>
                  <a:srgbClr val="2B5784"/>
                </a:solidFill>
              </a:rPr>
              <a:t>Respostas as Questões analíticas </a:t>
            </a:r>
          </a:p>
        </p:txBody>
      </p:sp>
      <p:sp>
        <p:nvSpPr>
          <p:cNvPr id="3" name="Marcador de Posição de Conteúdo 2">
            <a:extLst>
              <a:ext uri="{FF2B5EF4-FFF2-40B4-BE49-F238E27FC236}">
                <a16:creationId xmlns:a16="http://schemas.microsoft.com/office/drawing/2014/main" id="{2C757612-117C-CC25-03F6-ACB2E41F2788}"/>
              </a:ext>
            </a:extLst>
          </p:cNvPr>
          <p:cNvSpPr>
            <a:spLocks noGrp="1"/>
          </p:cNvSpPr>
          <p:nvPr>
            <p:ph idx="1"/>
          </p:nvPr>
        </p:nvSpPr>
        <p:spPr>
          <a:xfrm>
            <a:off x="486508" y="670902"/>
            <a:ext cx="10515600" cy="4351338"/>
          </a:xfrm>
        </p:spPr>
        <p:txBody>
          <a:bodyPr/>
          <a:lstStyle/>
          <a:p>
            <a:r>
              <a:rPr lang="pt-PT" dirty="0"/>
              <a:t>Existe uma diferença na legislação invocada quando se trata de stop </a:t>
            </a:r>
            <a:r>
              <a:rPr lang="pt-PT" dirty="0" err="1"/>
              <a:t>and</a:t>
            </a:r>
            <a:r>
              <a:rPr lang="pt-PT" dirty="0"/>
              <a:t> </a:t>
            </a:r>
            <a:r>
              <a:rPr lang="pt-PT" dirty="0" err="1"/>
              <a:t>search</a:t>
            </a:r>
            <a:r>
              <a:rPr lang="pt-PT" dirty="0"/>
              <a:t> entre homens e mulheres? Isso pode sugerir algum viés de gênero na aplicação da lei?</a:t>
            </a:r>
          </a:p>
          <a:p>
            <a:pPr marL="0" indent="0">
              <a:buNone/>
            </a:pPr>
            <a:r>
              <a:rPr lang="pt-PT" sz="1400" u="sng" dirty="0"/>
              <a:t>Mulheres</a:t>
            </a:r>
            <a:r>
              <a:rPr lang="pt-PT" sz="1400" dirty="0"/>
              <a:t>                                                                                                        </a:t>
            </a:r>
            <a:r>
              <a:rPr lang="pt-PT" sz="1400" u="sng" dirty="0"/>
              <a:t> Homens</a:t>
            </a:r>
          </a:p>
          <a:p>
            <a:pPr marL="0" indent="0">
              <a:buNone/>
            </a:pPr>
            <a:endParaRPr lang="pt-PT" sz="1400" u="sng" dirty="0"/>
          </a:p>
          <a:p>
            <a:pPr marL="0" indent="0">
              <a:buNone/>
            </a:pPr>
            <a:endParaRPr lang="pt-PT" sz="1400" u="sng" dirty="0"/>
          </a:p>
          <a:p>
            <a:pPr marL="0" indent="0">
              <a:buNone/>
            </a:pPr>
            <a:endParaRPr lang="pt-PT" sz="1400" u="sng" dirty="0"/>
          </a:p>
          <a:p>
            <a:pPr marL="0" indent="0">
              <a:buNone/>
            </a:pPr>
            <a:endParaRPr lang="pt-PT" sz="1400" u="sng" dirty="0"/>
          </a:p>
          <a:p>
            <a:pPr marL="0" indent="0">
              <a:buNone/>
            </a:pPr>
            <a:r>
              <a:rPr lang="pt-PT" sz="1400" b="1" dirty="0"/>
              <a:t>Analise: </a:t>
            </a:r>
            <a:r>
              <a:rPr lang="pt-PT" sz="1400" dirty="0"/>
              <a:t>Os gráficos mostram que as mesmas legislações são citadas em operações de stop </a:t>
            </a:r>
            <a:r>
              <a:rPr lang="pt-PT" sz="1400" dirty="0" err="1"/>
              <a:t>and</a:t>
            </a:r>
            <a:r>
              <a:rPr lang="pt-PT" sz="1400" dirty="0"/>
              <a:t> </a:t>
            </a:r>
            <a:r>
              <a:rPr lang="pt-PT" sz="1400" dirty="0" err="1"/>
              <a:t>search</a:t>
            </a:r>
            <a:r>
              <a:rPr lang="pt-PT" sz="1400" dirty="0"/>
              <a:t> tanto para homens quanto para mulheres, indicando que não há diferença na legislação invocada com base no gênero. Isso sugere que não existe um viés de gênero na escolha da legislação aplicada durante essas operações.</a:t>
            </a:r>
            <a:endParaRPr lang="pt-PT" sz="1400" u="sng" dirty="0"/>
          </a:p>
        </p:txBody>
      </p:sp>
      <p:pic>
        <p:nvPicPr>
          <p:cNvPr id="4" name="Imagem 3">
            <a:extLst>
              <a:ext uri="{FF2B5EF4-FFF2-40B4-BE49-F238E27FC236}">
                <a16:creationId xmlns:a16="http://schemas.microsoft.com/office/drawing/2014/main" id="{0502612F-3DFA-F958-2736-FF7B89F9ABC1}"/>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79F54CAB-9629-2B5D-6F09-A5BA66526FC9}"/>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24</a:t>
            </a:r>
          </a:p>
        </p:txBody>
      </p:sp>
      <p:pic>
        <p:nvPicPr>
          <p:cNvPr id="7" name="Imagem 6">
            <a:extLst>
              <a:ext uri="{FF2B5EF4-FFF2-40B4-BE49-F238E27FC236}">
                <a16:creationId xmlns:a16="http://schemas.microsoft.com/office/drawing/2014/main" id="{4EDBCFC2-2B03-32E3-8FA3-D477AF43936E}"/>
              </a:ext>
            </a:extLst>
          </p:cNvPr>
          <p:cNvPicPr>
            <a:picLocks noChangeAspect="1"/>
          </p:cNvPicPr>
          <p:nvPr/>
        </p:nvPicPr>
        <p:blipFill>
          <a:blip r:embed="rId3"/>
          <a:stretch>
            <a:fillRect/>
          </a:stretch>
        </p:blipFill>
        <p:spPr>
          <a:xfrm>
            <a:off x="644900" y="2338631"/>
            <a:ext cx="4688483" cy="1037615"/>
          </a:xfrm>
          <a:prstGeom prst="rect">
            <a:avLst/>
          </a:prstGeom>
        </p:spPr>
      </p:pic>
      <p:pic>
        <p:nvPicPr>
          <p:cNvPr id="9" name="Imagem 8">
            <a:extLst>
              <a:ext uri="{FF2B5EF4-FFF2-40B4-BE49-F238E27FC236}">
                <a16:creationId xmlns:a16="http://schemas.microsoft.com/office/drawing/2014/main" id="{147A56A5-060F-C92F-A74A-5CE3CAEE8473}"/>
              </a:ext>
            </a:extLst>
          </p:cNvPr>
          <p:cNvPicPr>
            <a:picLocks noChangeAspect="1"/>
          </p:cNvPicPr>
          <p:nvPr/>
        </p:nvPicPr>
        <p:blipFill>
          <a:blip r:embed="rId3"/>
          <a:stretch>
            <a:fillRect/>
          </a:stretch>
        </p:blipFill>
        <p:spPr>
          <a:xfrm>
            <a:off x="5450743" y="2338631"/>
            <a:ext cx="4338025" cy="960055"/>
          </a:xfrm>
          <a:prstGeom prst="rect">
            <a:avLst/>
          </a:prstGeom>
        </p:spPr>
      </p:pic>
    </p:spTree>
    <p:extLst>
      <p:ext uri="{BB962C8B-B14F-4D97-AF65-F5344CB8AC3E}">
        <p14:creationId xmlns:p14="http://schemas.microsoft.com/office/powerpoint/2010/main" val="1686717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28FF6-E205-8F17-48FA-4D79A3A6A2C1}"/>
              </a:ext>
            </a:extLst>
          </p:cNvPr>
          <p:cNvSpPr>
            <a:spLocks noGrp="1"/>
          </p:cNvSpPr>
          <p:nvPr>
            <p:ph type="title"/>
          </p:nvPr>
        </p:nvSpPr>
        <p:spPr>
          <a:xfrm>
            <a:off x="738554" y="0"/>
            <a:ext cx="9665677" cy="801321"/>
          </a:xfrm>
        </p:spPr>
        <p:txBody>
          <a:bodyPr/>
          <a:lstStyle/>
          <a:p>
            <a:r>
              <a:rPr lang="pt-PT" dirty="0">
                <a:solidFill>
                  <a:srgbClr val="2B5784"/>
                </a:solidFill>
              </a:rPr>
              <a:t>Respostas as Questões analíticas </a:t>
            </a:r>
          </a:p>
        </p:txBody>
      </p:sp>
      <p:sp>
        <p:nvSpPr>
          <p:cNvPr id="3" name="Marcador de Posição de Conteúdo 2">
            <a:extLst>
              <a:ext uri="{FF2B5EF4-FFF2-40B4-BE49-F238E27FC236}">
                <a16:creationId xmlns:a16="http://schemas.microsoft.com/office/drawing/2014/main" id="{2C757612-117C-CC25-03F6-ACB2E41F2788}"/>
              </a:ext>
            </a:extLst>
          </p:cNvPr>
          <p:cNvSpPr>
            <a:spLocks noGrp="1"/>
          </p:cNvSpPr>
          <p:nvPr>
            <p:ph idx="1"/>
          </p:nvPr>
        </p:nvSpPr>
        <p:spPr>
          <a:xfrm>
            <a:off x="738554" y="635733"/>
            <a:ext cx="10515600" cy="5876436"/>
          </a:xfrm>
        </p:spPr>
        <p:txBody>
          <a:bodyPr>
            <a:normAutofit fontScale="92500" lnSpcReduction="10000"/>
          </a:bodyPr>
          <a:lstStyle/>
          <a:p>
            <a:r>
              <a:rPr lang="pt-PT" dirty="0"/>
              <a:t>A distribuição geográfica das operações de stop </a:t>
            </a:r>
            <a:r>
              <a:rPr lang="pt-PT" dirty="0" err="1"/>
              <a:t>and</a:t>
            </a:r>
            <a:r>
              <a:rPr lang="pt-PT" dirty="0"/>
              <a:t> </a:t>
            </a:r>
            <a:r>
              <a:rPr lang="pt-PT" dirty="0" err="1"/>
              <a:t>search</a:t>
            </a:r>
            <a:r>
              <a:rPr lang="pt-PT" dirty="0"/>
              <a:t> difere entre homens e mulheres? Alguma área apresenta maior incidência de Operações entre ambos os géneros?</a:t>
            </a:r>
          </a:p>
          <a:p>
            <a:pPr marL="0" indent="0">
              <a:buNone/>
            </a:pPr>
            <a:r>
              <a:rPr lang="pt-PT" sz="1400" u="sng" dirty="0"/>
              <a:t>Homens</a:t>
            </a:r>
            <a:r>
              <a:rPr lang="pt-PT" sz="1400" dirty="0"/>
              <a:t>                                                                 </a:t>
            </a:r>
            <a:r>
              <a:rPr lang="pt-PT" sz="1400" u="sng" dirty="0" err="1"/>
              <a:t>Merseyside</a:t>
            </a:r>
            <a:r>
              <a:rPr lang="pt-PT" sz="1400" dirty="0"/>
              <a:t> - </a:t>
            </a:r>
            <a:r>
              <a:rPr lang="pt-PT" sz="1400" u="sng" dirty="0" err="1"/>
              <a:t>County</a:t>
            </a:r>
            <a:r>
              <a:rPr lang="pt-PT" sz="1400" u="sng" dirty="0"/>
              <a:t> com maior incidência</a:t>
            </a:r>
            <a:r>
              <a:rPr lang="pt-PT" sz="1400" dirty="0"/>
              <a:t>                                             </a:t>
            </a:r>
            <a:r>
              <a:rPr lang="pt-PT" sz="1400" u="sng" dirty="0"/>
              <a:t>Mulheres</a:t>
            </a:r>
          </a:p>
          <a:p>
            <a:pPr marL="0" indent="0">
              <a:buNone/>
            </a:pPr>
            <a:endParaRPr lang="pt-PT" sz="1400" u="sng" dirty="0"/>
          </a:p>
          <a:p>
            <a:pPr marL="0" indent="0">
              <a:buNone/>
            </a:pPr>
            <a:endParaRPr lang="pt-PT" sz="1400" u="sng" dirty="0"/>
          </a:p>
          <a:p>
            <a:pPr marL="0" indent="0">
              <a:buNone/>
            </a:pPr>
            <a:endParaRPr lang="pt-PT" sz="1400" u="sng" dirty="0"/>
          </a:p>
          <a:p>
            <a:pPr marL="0" indent="0">
              <a:buNone/>
            </a:pPr>
            <a:endParaRPr lang="pt-PT" sz="1400" u="sng" dirty="0"/>
          </a:p>
          <a:p>
            <a:pPr marL="0" indent="0">
              <a:buNone/>
            </a:pPr>
            <a:endParaRPr lang="pt-PT" sz="1400" u="sng" dirty="0"/>
          </a:p>
          <a:p>
            <a:pPr marL="0" indent="0">
              <a:buNone/>
            </a:pPr>
            <a:endParaRPr lang="pt-PT" sz="1400" u="sng" dirty="0"/>
          </a:p>
          <a:p>
            <a:pPr marL="0" indent="0">
              <a:buNone/>
            </a:pPr>
            <a:endParaRPr lang="pt-PT" sz="1400" u="sng" dirty="0"/>
          </a:p>
          <a:p>
            <a:pPr marL="0" indent="0">
              <a:buNone/>
            </a:pPr>
            <a:endParaRPr lang="pt-PT" sz="1400" u="sng" dirty="0"/>
          </a:p>
          <a:p>
            <a:pPr marL="0" indent="0">
              <a:buNone/>
            </a:pPr>
            <a:endParaRPr lang="pt-PT" sz="1400" u="sng" dirty="0"/>
          </a:p>
          <a:p>
            <a:endParaRPr lang="pt-PT" sz="1050" b="1" dirty="0"/>
          </a:p>
          <a:p>
            <a:endParaRPr lang="pt-PT" sz="1400" b="1" dirty="0"/>
          </a:p>
          <a:p>
            <a:pPr marL="0" indent="0">
              <a:buNone/>
            </a:pPr>
            <a:r>
              <a:rPr lang="pt-PT" sz="1500" b="1" dirty="0"/>
              <a:t>Analise</a:t>
            </a:r>
            <a:r>
              <a:rPr lang="pt-PT" sz="1500" dirty="0"/>
              <a:t>: Analisando os mapas de stop </a:t>
            </a:r>
            <a:r>
              <a:rPr lang="pt-PT" sz="1500" dirty="0" err="1"/>
              <a:t>and</a:t>
            </a:r>
            <a:r>
              <a:rPr lang="pt-PT" sz="1500" dirty="0"/>
              <a:t> </a:t>
            </a:r>
            <a:r>
              <a:rPr lang="pt-PT" sz="1500" dirty="0" err="1"/>
              <a:t>search</a:t>
            </a:r>
            <a:r>
              <a:rPr lang="pt-PT" sz="1500" dirty="0"/>
              <a:t> do Reino Unido para homens e mulheres, as áreas de maior e menor incidência são idênticas em ambos os mapas, sugerindo que a distribuição geográfica das operações é equivalente para ambos os gêneros. Não parece haver áreas com maior igualdade de gênero, já que as regiões de destaque são consistentes entre homens e mulheres. Isso pode indicar que a aplicação da política de stop </a:t>
            </a:r>
            <a:r>
              <a:rPr lang="pt-PT" sz="1500" dirty="0" err="1"/>
              <a:t>and</a:t>
            </a:r>
            <a:r>
              <a:rPr lang="pt-PT" sz="1500" dirty="0"/>
              <a:t> </a:t>
            </a:r>
            <a:r>
              <a:rPr lang="pt-PT" sz="1500" dirty="0" err="1"/>
              <a:t>search</a:t>
            </a:r>
            <a:r>
              <a:rPr lang="pt-PT" sz="1500" dirty="0"/>
              <a:t> é uniforme em termos de gênero em todo o território, com as variações observadas refletindo provavelmente a densidade populacional ou os índices de criminalidade locais, e não uma discriminação de gênero intrínseca na aplicação da lei.</a:t>
            </a:r>
            <a:br>
              <a:rPr lang="pt-PT" sz="1400" dirty="0"/>
            </a:br>
            <a:r>
              <a:rPr lang="pt-PT" sz="1200" b="1" dirty="0"/>
              <a:t>Nota: </a:t>
            </a:r>
            <a:r>
              <a:rPr lang="pt-PT" sz="1200" dirty="0"/>
              <a:t>O aumento das operações "stop </a:t>
            </a:r>
            <a:r>
              <a:rPr lang="pt-PT" sz="1200" dirty="0" err="1"/>
              <a:t>and</a:t>
            </a:r>
            <a:r>
              <a:rPr lang="pt-PT" sz="1200" dirty="0"/>
              <a:t> </a:t>
            </a:r>
            <a:r>
              <a:rPr lang="pt-PT" sz="1200" dirty="0" err="1"/>
              <a:t>search</a:t>
            </a:r>
            <a:r>
              <a:rPr lang="pt-PT" sz="1200" dirty="0"/>
              <a:t>" em </a:t>
            </a:r>
            <a:r>
              <a:rPr lang="pt-PT" sz="1200" dirty="0" err="1"/>
              <a:t>Merseyside</a:t>
            </a:r>
            <a:r>
              <a:rPr lang="pt-PT" sz="1200" dirty="0"/>
              <a:t> está associado ao combate a crimes sérios e organizados, com um foco significativo em ofensas relacionadas a drogas e armas. Noticia: https://www.liverpoolecho.co.uk/news/liverpool-news/black-people-merseyside-still-more-19239245</a:t>
            </a:r>
            <a:endParaRPr lang="pt-PT" sz="1200" u="sng" dirty="0"/>
          </a:p>
        </p:txBody>
      </p:sp>
      <p:pic>
        <p:nvPicPr>
          <p:cNvPr id="4" name="Imagem 3">
            <a:extLst>
              <a:ext uri="{FF2B5EF4-FFF2-40B4-BE49-F238E27FC236}">
                <a16:creationId xmlns:a16="http://schemas.microsoft.com/office/drawing/2014/main" id="{0502612F-3DFA-F958-2736-FF7B89F9ABC1}"/>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79F54CAB-9629-2B5D-6F09-A5BA66526FC9}"/>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25</a:t>
            </a:r>
          </a:p>
        </p:txBody>
      </p:sp>
      <p:pic>
        <p:nvPicPr>
          <p:cNvPr id="7" name="Imagem 6">
            <a:extLst>
              <a:ext uri="{FF2B5EF4-FFF2-40B4-BE49-F238E27FC236}">
                <a16:creationId xmlns:a16="http://schemas.microsoft.com/office/drawing/2014/main" id="{2EF3B471-C26C-2EE0-68A0-5964BAD61951}"/>
              </a:ext>
            </a:extLst>
          </p:cNvPr>
          <p:cNvPicPr>
            <a:picLocks noChangeAspect="1"/>
          </p:cNvPicPr>
          <p:nvPr/>
        </p:nvPicPr>
        <p:blipFill>
          <a:blip r:embed="rId3"/>
          <a:stretch>
            <a:fillRect/>
          </a:stretch>
        </p:blipFill>
        <p:spPr>
          <a:xfrm>
            <a:off x="738554" y="1986938"/>
            <a:ext cx="1887416" cy="2664587"/>
          </a:xfrm>
          <a:prstGeom prst="rect">
            <a:avLst/>
          </a:prstGeom>
        </p:spPr>
      </p:pic>
      <p:pic>
        <p:nvPicPr>
          <p:cNvPr id="9" name="Imagem 8">
            <a:extLst>
              <a:ext uri="{FF2B5EF4-FFF2-40B4-BE49-F238E27FC236}">
                <a16:creationId xmlns:a16="http://schemas.microsoft.com/office/drawing/2014/main" id="{295FBE7D-02F5-2974-F992-DA27FF4DD957}"/>
              </a:ext>
            </a:extLst>
          </p:cNvPr>
          <p:cNvPicPr>
            <a:picLocks noChangeAspect="1"/>
          </p:cNvPicPr>
          <p:nvPr/>
        </p:nvPicPr>
        <p:blipFill>
          <a:blip r:embed="rId4"/>
          <a:stretch>
            <a:fillRect/>
          </a:stretch>
        </p:blipFill>
        <p:spPr>
          <a:xfrm>
            <a:off x="8298215" y="1968348"/>
            <a:ext cx="2050197" cy="2740508"/>
          </a:xfrm>
          <a:prstGeom prst="rect">
            <a:avLst/>
          </a:prstGeom>
        </p:spPr>
      </p:pic>
      <p:pic>
        <p:nvPicPr>
          <p:cNvPr id="11" name="Imagem 10">
            <a:extLst>
              <a:ext uri="{FF2B5EF4-FFF2-40B4-BE49-F238E27FC236}">
                <a16:creationId xmlns:a16="http://schemas.microsoft.com/office/drawing/2014/main" id="{E6FF3F9A-4764-BE22-78F7-DE631C05F04C}"/>
              </a:ext>
            </a:extLst>
          </p:cNvPr>
          <p:cNvPicPr>
            <a:picLocks noChangeAspect="1"/>
          </p:cNvPicPr>
          <p:nvPr/>
        </p:nvPicPr>
        <p:blipFill>
          <a:blip r:embed="rId5"/>
          <a:stretch>
            <a:fillRect/>
          </a:stretch>
        </p:blipFill>
        <p:spPr>
          <a:xfrm>
            <a:off x="4663162" y="2193567"/>
            <a:ext cx="1989684" cy="2740508"/>
          </a:xfrm>
          <a:prstGeom prst="rect">
            <a:avLst/>
          </a:prstGeom>
        </p:spPr>
      </p:pic>
    </p:spTree>
    <p:extLst>
      <p:ext uri="{BB962C8B-B14F-4D97-AF65-F5344CB8AC3E}">
        <p14:creationId xmlns:p14="http://schemas.microsoft.com/office/powerpoint/2010/main" val="5207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28FF6-E205-8F17-48FA-4D79A3A6A2C1}"/>
              </a:ext>
            </a:extLst>
          </p:cNvPr>
          <p:cNvSpPr>
            <a:spLocks noGrp="1"/>
          </p:cNvSpPr>
          <p:nvPr>
            <p:ph type="title"/>
          </p:nvPr>
        </p:nvSpPr>
        <p:spPr>
          <a:xfrm>
            <a:off x="785447" y="0"/>
            <a:ext cx="9630508" cy="865798"/>
          </a:xfrm>
        </p:spPr>
        <p:txBody>
          <a:bodyPr/>
          <a:lstStyle/>
          <a:p>
            <a:r>
              <a:rPr lang="pt-PT" dirty="0">
                <a:solidFill>
                  <a:srgbClr val="2B5784"/>
                </a:solidFill>
              </a:rPr>
              <a:t>Respostas as Questões analíticas </a:t>
            </a:r>
          </a:p>
        </p:txBody>
      </p:sp>
      <p:sp>
        <p:nvSpPr>
          <p:cNvPr id="3" name="Marcador de Posição de Conteúdo 2">
            <a:extLst>
              <a:ext uri="{FF2B5EF4-FFF2-40B4-BE49-F238E27FC236}">
                <a16:creationId xmlns:a16="http://schemas.microsoft.com/office/drawing/2014/main" id="{2C757612-117C-CC25-03F6-ACB2E41F2788}"/>
              </a:ext>
            </a:extLst>
          </p:cNvPr>
          <p:cNvSpPr>
            <a:spLocks noGrp="1"/>
          </p:cNvSpPr>
          <p:nvPr>
            <p:ph idx="1"/>
          </p:nvPr>
        </p:nvSpPr>
        <p:spPr>
          <a:xfrm>
            <a:off x="644901" y="711933"/>
            <a:ext cx="10515600" cy="5816471"/>
          </a:xfrm>
        </p:spPr>
        <p:txBody>
          <a:bodyPr/>
          <a:lstStyle/>
          <a:p>
            <a:r>
              <a:rPr lang="pt-PT" dirty="0"/>
              <a:t>Como a distribuição por gênero se correlaciona com a faixa etária dos indivíduos revistados? Existem diferenças notáveis entre os gêneros em diferentes faixas etárias?</a:t>
            </a:r>
          </a:p>
          <a:p>
            <a:pPr marL="0" indent="0">
              <a:buNone/>
            </a:pPr>
            <a:r>
              <a:rPr lang="pt-PT" sz="1400" dirty="0"/>
              <a:t>     </a:t>
            </a:r>
            <a:r>
              <a:rPr lang="pt-PT" sz="1400" u="sng" dirty="0"/>
              <a:t>Homens</a:t>
            </a:r>
            <a:r>
              <a:rPr lang="pt-PT" sz="1400" dirty="0"/>
              <a:t>						         		</a:t>
            </a:r>
            <a:r>
              <a:rPr lang="pt-PT" sz="1400" u="sng" dirty="0"/>
              <a:t>Mulheres</a:t>
            </a:r>
          </a:p>
          <a:p>
            <a:pPr marL="0" indent="0">
              <a:buNone/>
            </a:pPr>
            <a:endParaRPr lang="pt-PT" sz="1400" u="sng" dirty="0"/>
          </a:p>
          <a:p>
            <a:pPr marL="0" indent="0">
              <a:buNone/>
            </a:pPr>
            <a:endParaRPr lang="pt-PT" sz="1400" u="sng" dirty="0"/>
          </a:p>
          <a:p>
            <a:pPr marL="0" indent="0">
              <a:buNone/>
            </a:pPr>
            <a:endParaRPr lang="pt-PT" sz="1400" u="sng" dirty="0"/>
          </a:p>
          <a:p>
            <a:pPr marL="0" indent="0">
              <a:buNone/>
            </a:pPr>
            <a:endParaRPr lang="pt-PT" sz="1400" u="sng" dirty="0"/>
          </a:p>
          <a:p>
            <a:pPr marL="0" indent="0">
              <a:buNone/>
            </a:pPr>
            <a:endParaRPr lang="pt-PT" sz="1400" u="sng" dirty="0"/>
          </a:p>
          <a:p>
            <a:pPr marL="0" indent="0">
              <a:buNone/>
            </a:pPr>
            <a:endParaRPr lang="pt-PT" sz="1400" u="sng" dirty="0"/>
          </a:p>
          <a:p>
            <a:pPr marL="0" indent="0">
              <a:buNone/>
            </a:pPr>
            <a:r>
              <a:rPr lang="pt-PT" sz="1400" b="1" dirty="0"/>
              <a:t>Analise: </a:t>
            </a:r>
            <a:r>
              <a:rPr lang="pt-PT" sz="1400" dirty="0"/>
              <a:t>Os gráficos indicam uma clara discrepância na distribuição etária das operações de stop </a:t>
            </a:r>
            <a:r>
              <a:rPr lang="pt-PT" sz="1400" dirty="0" err="1"/>
              <a:t>and</a:t>
            </a:r>
            <a:r>
              <a:rPr lang="pt-PT" sz="1400" dirty="0"/>
              <a:t> </a:t>
            </a:r>
            <a:r>
              <a:rPr lang="pt-PT" sz="1400" dirty="0" err="1"/>
              <a:t>search</a:t>
            </a:r>
            <a:r>
              <a:rPr lang="pt-PT" sz="1400" dirty="0"/>
              <a:t> entre gêneros no Reino Unido. Homens jovens, na faixa dos 0 aos 24 anos, são o grupo mais revistado, o que pode refletir preocupações específicas de segurança ou políticas de prevenção de crimes centradas nessa demografia. Em contraste, o número de mulheres submetidas a revistas aumenta significativamente na faixa etária de 34 anos ou mais. Essa tendência sugere que existem diferenças comportamentais ou de perfis de risco que influenciam as operações de segurança, resultando em um foco maior em mulheres mais velhas em comparação com os homens da mesma faixa etária. Essa diferença pode ter implicações importantes para as estratégias de policiamento e políticas públicas.</a:t>
            </a:r>
          </a:p>
          <a:p>
            <a:pPr marL="0" indent="0">
              <a:buNone/>
            </a:pPr>
            <a:endParaRPr lang="pt-PT" sz="1400" u="sng" dirty="0"/>
          </a:p>
        </p:txBody>
      </p:sp>
      <p:pic>
        <p:nvPicPr>
          <p:cNvPr id="4" name="Imagem 3">
            <a:extLst>
              <a:ext uri="{FF2B5EF4-FFF2-40B4-BE49-F238E27FC236}">
                <a16:creationId xmlns:a16="http://schemas.microsoft.com/office/drawing/2014/main" id="{0502612F-3DFA-F958-2736-FF7B89F9ABC1}"/>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79F54CAB-9629-2B5D-6F09-A5BA66526FC9}"/>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26</a:t>
            </a:r>
          </a:p>
        </p:txBody>
      </p:sp>
      <p:pic>
        <p:nvPicPr>
          <p:cNvPr id="7" name="Imagem 6">
            <a:extLst>
              <a:ext uri="{FF2B5EF4-FFF2-40B4-BE49-F238E27FC236}">
                <a16:creationId xmlns:a16="http://schemas.microsoft.com/office/drawing/2014/main" id="{11A8D8E0-A5EF-C8B2-479E-AC977E00882B}"/>
              </a:ext>
            </a:extLst>
          </p:cNvPr>
          <p:cNvPicPr>
            <a:picLocks noChangeAspect="1"/>
          </p:cNvPicPr>
          <p:nvPr/>
        </p:nvPicPr>
        <p:blipFill>
          <a:blip r:embed="rId3"/>
          <a:stretch>
            <a:fillRect/>
          </a:stretch>
        </p:blipFill>
        <p:spPr>
          <a:xfrm>
            <a:off x="936338" y="2543886"/>
            <a:ext cx="3238585" cy="1676444"/>
          </a:xfrm>
          <a:prstGeom prst="rect">
            <a:avLst/>
          </a:prstGeom>
        </p:spPr>
      </p:pic>
      <p:pic>
        <p:nvPicPr>
          <p:cNvPr id="9" name="Imagem 8">
            <a:extLst>
              <a:ext uri="{FF2B5EF4-FFF2-40B4-BE49-F238E27FC236}">
                <a16:creationId xmlns:a16="http://schemas.microsoft.com/office/drawing/2014/main" id="{1E8A2E95-7646-DC8B-5E89-EBF6BA1438C0}"/>
              </a:ext>
            </a:extLst>
          </p:cNvPr>
          <p:cNvPicPr>
            <a:picLocks noChangeAspect="1"/>
          </p:cNvPicPr>
          <p:nvPr/>
        </p:nvPicPr>
        <p:blipFill>
          <a:blip r:embed="rId4"/>
          <a:stretch>
            <a:fillRect/>
          </a:stretch>
        </p:blipFill>
        <p:spPr>
          <a:xfrm>
            <a:off x="7872929" y="2459731"/>
            <a:ext cx="3287572" cy="1622014"/>
          </a:xfrm>
          <a:prstGeom prst="rect">
            <a:avLst/>
          </a:prstGeom>
        </p:spPr>
      </p:pic>
    </p:spTree>
    <p:extLst>
      <p:ext uri="{BB962C8B-B14F-4D97-AF65-F5344CB8AC3E}">
        <p14:creationId xmlns:p14="http://schemas.microsoft.com/office/powerpoint/2010/main" val="1282837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28FF6-E205-8F17-48FA-4D79A3A6A2C1}"/>
              </a:ext>
            </a:extLst>
          </p:cNvPr>
          <p:cNvSpPr>
            <a:spLocks noGrp="1"/>
          </p:cNvSpPr>
          <p:nvPr>
            <p:ph type="title"/>
          </p:nvPr>
        </p:nvSpPr>
        <p:spPr>
          <a:xfrm>
            <a:off x="838200" y="13433"/>
            <a:ext cx="10263554" cy="994752"/>
          </a:xfrm>
        </p:spPr>
        <p:txBody>
          <a:bodyPr/>
          <a:lstStyle/>
          <a:p>
            <a:r>
              <a:rPr lang="pt-PT" dirty="0">
                <a:solidFill>
                  <a:srgbClr val="2B5784"/>
                </a:solidFill>
              </a:rPr>
              <a:t>Respostas as Questões analíticas </a:t>
            </a:r>
          </a:p>
        </p:txBody>
      </p:sp>
      <p:sp>
        <p:nvSpPr>
          <p:cNvPr id="3" name="Marcador de Posição de Conteúdo 2">
            <a:extLst>
              <a:ext uri="{FF2B5EF4-FFF2-40B4-BE49-F238E27FC236}">
                <a16:creationId xmlns:a16="http://schemas.microsoft.com/office/drawing/2014/main" id="{2C757612-117C-CC25-03F6-ACB2E41F2788}"/>
              </a:ext>
            </a:extLst>
          </p:cNvPr>
          <p:cNvSpPr>
            <a:spLocks noGrp="1"/>
          </p:cNvSpPr>
          <p:nvPr>
            <p:ph idx="1"/>
          </p:nvPr>
        </p:nvSpPr>
        <p:spPr>
          <a:xfrm>
            <a:off x="838200" y="840887"/>
            <a:ext cx="10515600" cy="4667250"/>
          </a:xfrm>
        </p:spPr>
        <p:txBody>
          <a:bodyPr>
            <a:normAutofit lnSpcReduction="10000"/>
          </a:bodyPr>
          <a:lstStyle/>
          <a:p>
            <a:r>
              <a:rPr lang="pt-PT" sz="2400" dirty="0"/>
              <a:t>A Etnia de um Agente implica que um género seja mais sujeito a ser revistado que outro?</a:t>
            </a:r>
          </a:p>
          <a:p>
            <a:endParaRPr lang="pt-PT" sz="2400" dirty="0"/>
          </a:p>
          <a:p>
            <a:endParaRPr lang="pt-PT" sz="2400" dirty="0"/>
          </a:p>
          <a:p>
            <a:endParaRPr lang="pt-PT" sz="2400" dirty="0"/>
          </a:p>
          <a:p>
            <a:endParaRPr lang="pt-PT" sz="2400" dirty="0"/>
          </a:p>
          <a:p>
            <a:endParaRPr lang="pt-PT" sz="2400" dirty="0"/>
          </a:p>
          <a:p>
            <a:endParaRPr lang="pt-PT" sz="2400" dirty="0"/>
          </a:p>
          <a:p>
            <a:endParaRPr lang="pt-PT" sz="2400" dirty="0"/>
          </a:p>
          <a:p>
            <a:r>
              <a:rPr lang="pt-PT" sz="1400" b="1" dirty="0"/>
              <a:t>Analise: </a:t>
            </a:r>
            <a:r>
              <a:rPr lang="pt-PT" sz="1400" dirty="0"/>
              <a:t>Na primeira </a:t>
            </a:r>
            <a:r>
              <a:rPr lang="pt-PT" sz="1400" dirty="0" err="1"/>
              <a:t>dashboard</a:t>
            </a:r>
            <a:r>
              <a:rPr lang="pt-PT" sz="1400" dirty="0"/>
              <a:t>, ao selecionar agentes da etnia branca, não há uma variação visível na distribuição por gênero das operações de stop </a:t>
            </a:r>
            <a:r>
              <a:rPr lang="pt-PT" sz="1400" dirty="0" err="1"/>
              <a:t>and</a:t>
            </a:r>
            <a:r>
              <a:rPr lang="pt-PT" sz="1400" dirty="0"/>
              <a:t> </a:t>
            </a:r>
            <a:r>
              <a:rPr lang="pt-PT" sz="1400" dirty="0" err="1"/>
              <a:t>search</a:t>
            </a:r>
            <a:r>
              <a:rPr lang="pt-PT" sz="1400" dirty="0"/>
              <a:t>. Na segunda </a:t>
            </a:r>
            <a:r>
              <a:rPr lang="pt-PT" sz="1400" dirty="0" err="1"/>
              <a:t>dashboard</a:t>
            </a:r>
            <a:r>
              <a:rPr lang="pt-PT" sz="1400" dirty="0"/>
              <a:t>, com a seleção de agentes da etnia negra, a distribuição por gênero também permanece semelhante. Assim, com base nesses gráficos, a etnia do agente não parece influenciar a propensão de um gênero ser mais revistado que o outro nas operações de stop </a:t>
            </a:r>
            <a:r>
              <a:rPr lang="pt-PT" sz="1400" dirty="0" err="1"/>
              <a:t>and</a:t>
            </a:r>
            <a:r>
              <a:rPr lang="pt-PT" sz="1400" dirty="0"/>
              <a:t> </a:t>
            </a:r>
            <a:r>
              <a:rPr lang="pt-PT" sz="1400" dirty="0" err="1"/>
              <a:t>search</a:t>
            </a:r>
            <a:r>
              <a:rPr lang="pt-PT" sz="1400" dirty="0"/>
              <a:t> no Reino Unido.</a:t>
            </a:r>
          </a:p>
        </p:txBody>
      </p:sp>
      <p:pic>
        <p:nvPicPr>
          <p:cNvPr id="4" name="Imagem 3">
            <a:extLst>
              <a:ext uri="{FF2B5EF4-FFF2-40B4-BE49-F238E27FC236}">
                <a16:creationId xmlns:a16="http://schemas.microsoft.com/office/drawing/2014/main" id="{0502612F-3DFA-F958-2736-FF7B89F9ABC1}"/>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79F54CAB-9629-2B5D-6F09-A5BA66526FC9}"/>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27</a:t>
            </a:r>
          </a:p>
        </p:txBody>
      </p:sp>
      <p:pic>
        <p:nvPicPr>
          <p:cNvPr id="7" name="Imagem 6" descr="Uma imagem com texto, captura de ecrã, diagrama, design&#10;&#10;Descrição gerada automaticamente">
            <a:extLst>
              <a:ext uri="{FF2B5EF4-FFF2-40B4-BE49-F238E27FC236}">
                <a16:creationId xmlns:a16="http://schemas.microsoft.com/office/drawing/2014/main" id="{C787B719-1621-B233-74CE-9D2379CC5F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518" y="1618653"/>
            <a:ext cx="4885725" cy="2707162"/>
          </a:xfrm>
          <a:prstGeom prst="rect">
            <a:avLst/>
          </a:prstGeom>
        </p:spPr>
      </p:pic>
      <p:pic>
        <p:nvPicPr>
          <p:cNvPr id="9" name="Imagem 8" descr="Uma imagem com texto, captura de ecrã, diagrama, design&#10;&#10;Descrição gerada automaticamente">
            <a:extLst>
              <a:ext uri="{FF2B5EF4-FFF2-40B4-BE49-F238E27FC236}">
                <a16:creationId xmlns:a16="http://schemas.microsoft.com/office/drawing/2014/main" id="{8AEA74CB-BC50-B3AB-5840-920775FFA6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2054" y="1548896"/>
            <a:ext cx="5077795" cy="2776919"/>
          </a:xfrm>
          <a:prstGeom prst="rect">
            <a:avLst/>
          </a:prstGeom>
        </p:spPr>
      </p:pic>
    </p:spTree>
    <p:extLst>
      <p:ext uri="{BB962C8B-B14F-4D97-AF65-F5344CB8AC3E}">
        <p14:creationId xmlns:p14="http://schemas.microsoft.com/office/powerpoint/2010/main" val="4258845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m 25">
            <a:extLst>
              <a:ext uri="{FF2B5EF4-FFF2-40B4-BE49-F238E27FC236}">
                <a16:creationId xmlns:a16="http://schemas.microsoft.com/office/drawing/2014/main" id="{7D9D2A61-6B69-C284-EF81-5BA55DC8F540}"/>
              </a:ext>
            </a:extLst>
          </p:cNvPr>
          <p:cNvPicPr>
            <a:picLocks noChangeAspect="1"/>
          </p:cNvPicPr>
          <p:nvPr/>
        </p:nvPicPr>
        <p:blipFill rotWithShape="1">
          <a:blip r:embed="rId2"/>
          <a:srcRect r="51182"/>
          <a:stretch/>
        </p:blipFill>
        <p:spPr>
          <a:xfrm>
            <a:off x="109729" y="348669"/>
            <a:ext cx="4681727" cy="6160662"/>
          </a:xfrm>
          <a:prstGeom prst="rect">
            <a:avLst/>
          </a:prstGeom>
        </p:spPr>
      </p:pic>
      <p:pic>
        <p:nvPicPr>
          <p:cNvPr id="28" name="Imagem 27">
            <a:extLst>
              <a:ext uri="{FF2B5EF4-FFF2-40B4-BE49-F238E27FC236}">
                <a16:creationId xmlns:a16="http://schemas.microsoft.com/office/drawing/2014/main" id="{6D0620A2-E625-AE81-BCA4-4AD2CCBE1E0A}"/>
              </a:ext>
            </a:extLst>
          </p:cNvPr>
          <p:cNvPicPr>
            <a:picLocks noChangeAspect="1"/>
          </p:cNvPicPr>
          <p:nvPr/>
        </p:nvPicPr>
        <p:blipFill rotWithShape="1">
          <a:blip r:embed="rId2"/>
          <a:srcRect l="48733"/>
          <a:stretch/>
        </p:blipFill>
        <p:spPr>
          <a:xfrm>
            <a:off x="7510273" y="348669"/>
            <a:ext cx="4681727" cy="6160662"/>
          </a:xfrm>
          <a:prstGeom prst="rect">
            <a:avLst/>
          </a:prstGeom>
        </p:spPr>
      </p:pic>
      <p:sp>
        <p:nvSpPr>
          <p:cNvPr id="29" name="Retângulo 28">
            <a:extLst>
              <a:ext uri="{FF2B5EF4-FFF2-40B4-BE49-F238E27FC236}">
                <a16:creationId xmlns:a16="http://schemas.microsoft.com/office/drawing/2014/main" id="{2057CE89-3066-62BA-D1DF-834B8500CE38}"/>
              </a:ext>
            </a:extLst>
          </p:cNvPr>
          <p:cNvSpPr/>
          <p:nvPr/>
        </p:nvSpPr>
        <p:spPr>
          <a:xfrm>
            <a:off x="4516120" y="693420"/>
            <a:ext cx="3342640" cy="5519420"/>
          </a:xfrm>
          <a:prstGeom prst="rect">
            <a:avLst/>
          </a:prstGeom>
          <a:solidFill>
            <a:srgbClr val="2B57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tângulo 30">
            <a:extLst>
              <a:ext uri="{FF2B5EF4-FFF2-40B4-BE49-F238E27FC236}">
                <a16:creationId xmlns:a16="http://schemas.microsoft.com/office/drawing/2014/main" id="{F2FDDEF1-8F52-9496-7164-30DBEB8AA42F}"/>
              </a:ext>
            </a:extLst>
          </p:cNvPr>
          <p:cNvSpPr/>
          <p:nvPr/>
        </p:nvSpPr>
        <p:spPr>
          <a:xfrm>
            <a:off x="490728" y="2989072"/>
            <a:ext cx="11210544" cy="928116"/>
          </a:xfrm>
          <a:prstGeom prst="rect">
            <a:avLst/>
          </a:prstGeom>
          <a:solidFill>
            <a:srgbClr val="AB93A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CaixaDeTexto 29">
            <a:extLst>
              <a:ext uri="{FF2B5EF4-FFF2-40B4-BE49-F238E27FC236}">
                <a16:creationId xmlns:a16="http://schemas.microsoft.com/office/drawing/2014/main" id="{DD2DA7F9-3AEA-A4C5-D26F-4314D3EB5AF4}"/>
              </a:ext>
            </a:extLst>
          </p:cNvPr>
          <p:cNvSpPr txBox="1"/>
          <p:nvPr/>
        </p:nvSpPr>
        <p:spPr>
          <a:xfrm>
            <a:off x="2166164" y="3075057"/>
            <a:ext cx="8042552" cy="707886"/>
          </a:xfrm>
          <a:prstGeom prst="rect">
            <a:avLst/>
          </a:prstGeom>
          <a:noFill/>
        </p:spPr>
        <p:txBody>
          <a:bodyPr wrap="square" rtlCol="0">
            <a:spAutoFit/>
          </a:bodyPr>
          <a:lstStyle/>
          <a:p>
            <a:pPr algn="ctr"/>
            <a:r>
              <a:rPr lang="pt-PT" sz="4000" dirty="0">
                <a:solidFill>
                  <a:schemeClr val="bg1"/>
                </a:solidFill>
                <a:latin typeface="Arial" panose="020B0604020202020204" pitchFamily="34" charset="0"/>
                <a:cs typeface="Arial" panose="020B0604020202020204" pitchFamily="34" charset="0"/>
              </a:rPr>
              <a:t>Homicídios em Londres</a:t>
            </a:r>
          </a:p>
        </p:txBody>
      </p:sp>
      <p:sp>
        <p:nvSpPr>
          <p:cNvPr id="2" name="CaixaDeTexto 1">
            <a:extLst>
              <a:ext uri="{FF2B5EF4-FFF2-40B4-BE49-F238E27FC236}">
                <a16:creationId xmlns:a16="http://schemas.microsoft.com/office/drawing/2014/main" id="{D147A259-BA02-E845-AEB4-C80455E4EF2C}"/>
              </a:ext>
            </a:extLst>
          </p:cNvPr>
          <p:cNvSpPr txBox="1"/>
          <p:nvPr/>
        </p:nvSpPr>
        <p:spPr>
          <a:xfrm>
            <a:off x="4783489" y="5319887"/>
            <a:ext cx="2625021" cy="369332"/>
          </a:xfrm>
          <a:prstGeom prst="rect">
            <a:avLst/>
          </a:prstGeom>
          <a:noFill/>
        </p:spPr>
        <p:txBody>
          <a:bodyPr wrap="square" rtlCol="0">
            <a:spAutoFit/>
          </a:bodyPr>
          <a:lstStyle/>
          <a:p>
            <a:pPr algn="ctr"/>
            <a:r>
              <a:rPr lang="pt-PT" dirty="0">
                <a:solidFill>
                  <a:srgbClr val="FFFFFF"/>
                </a:solidFill>
              </a:rPr>
              <a:t>Vítimas de Homicídio</a:t>
            </a:r>
          </a:p>
        </p:txBody>
      </p:sp>
    </p:spTree>
    <p:extLst>
      <p:ext uri="{BB962C8B-B14F-4D97-AF65-F5344CB8AC3E}">
        <p14:creationId xmlns:p14="http://schemas.microsoft.com/office/powerpoint/2010/main" val="1115707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3B0606-770F-8934-E216-F6F16D586AC3}"/>
              </a:ext>
            </a:extLst>
          </p:cNvPr>
          <p:cNvSpPr>
            <a:spLocks noGrp="1"/>
          </p:cNvSpPr>
          <p:nvPr>
            <p:ph type="title"/>
          </p:nvPr>
        </p:nvSpPr>
        <p:spPr>
          <a:xfrm>
            <a:off x="1941480" y="-105218"/>
            <a:ext cx="8309040" cy="1052098"/>
          </a:xfrm>
        </p:spPr>
        <p:txBody>
          <a:bodyPr>
            <a:normAutofit fontScale="90000"/>
          </a:bodyPr>
          <a:lstStyle/>
          <a:p>
            <a:r>
              <a:rPr lang="pt-PT" dirty="0">
                <a:solidFill>
                  <a:srgbClr val="2B5784"/>
                </a:solidFill>
              </a:rPr>
              <a:t>Homicide Victims in London Dashboard</a:t>
            </a:r>
          </a:p>
        </p:txBody>
      </p:sp>
      <p:pic>
        <p:nvPicPr>
          <p:cNvPr id="6" name="Imagem 5">
            <a:extLst>
              <a:ext uri="{FF2B5EF4-FFF2-40B4-BE49-F238E27FC236}">
                <a16:creationId xmlns:a16="http://schemas.microsoft.com/office/drawing/2014/main" id="{A592C768-99AD-BEF1-F1EE-A566F5392F92}"/>
              </a:ext>
            </a:extLst>
          </p:cNvPr>
          <p:cNvPicPr>
            <a:picLocks noChangeAspect="1"/>
          </p:cNvPicPr>
          <p:nvPr/>
        </p:nvPicPr>
        <p:blipFill>
          <a:blip r:embed="rId2"/>
          <a:stretch>
            <a:fillRect/>
          </a:stretch>
        </p:blipFill>
        <p:spPr>
          <a:xfrm>
            <a:off x="0" y="6559550"/>
            <a:ext cx="12192000" cy="393095"/>
          </a:xfrm>
          <a:prstGeom prst="rect">
            <a:avLst/>
          </a:prstGeom>
        </p:spPr>
      </p:pic>
      <p:sp>
        <p:nvSpPr>
          <p:cNvPr id="7" name="CaixaDeTexto 6">
            <a:extLst>
              <a:ext uri="{FF2B5EF4-FFF2-40B4-BE49-F238E27FC236}">
                <a16:creationId xmlns:a16="http://schemas.microsoft.com/office/drawing/2014/main" id="{28849316-FCF3-12E3-BD01-81DAEA8A2DDE}"/>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29</a:t>
            </a:r>
          </a:p>
        </p:txBody>
      </p:sp>
      <p:pic>
        <p:nvPicPr>
          <p:cNvPr id="9" name="Marcador de Posição de Conteúdo 8" descr="Uma imagem com texto, diagrama, captura de ecrã&#10;&#10;Descrição gerada automaticamente">
            <a:extLst>
              <a:ext uri="{FF2B5EF4-FFF2-40B4-BE49-F238E27FC236}">
                <a16:creationId xmlns:a16="http://schemas.microsoft.com/office/drawing/2014/main" id="{0B15FF0C-2D56-F1D1-198F-72AA89EAC54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68473" y="805731"/>
            <a:ext cx="8055053" cy="5400365"/>
          </a:xfrm>
        </p:spPr>
      </p:pic>
    </p:spTree>
    <p:extLst>
      <p:ext uri="{BB962C8B-B14F-4D97-AF65-F5344CB8AC3E}">
        <p14:creationId xmlns:p14="http://schemas.microsoft.com/office/powerpoint/2010/main" val="1982475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963FEAF1-1628-DF7B-347D-AA0B02CD7A1B}"/>
              </a:ext>
            </a:extLst>
          </p:cNvPr>
          <p:cNvSpPr>
            <a:spLocks noGrp="1"/>
          </p:cNvSpPr>
          <p:nvPr>
            <p:ph idx="1"/>
          </p:nvPr>
        </p:nvSpPr>
        <p:spPr/>
        <p:txBody>
          <a:bodyPr>
            <a:normAutofit lnSpcReduction="10000"/>
          </a:bodyPr>
          <a:lstStyle/>
          <a:p>
            <a:r>
              <a:rPr lang="pt-PT" dirty="0"/>
              <a:t>O nosso trabalho é constituído por 4 </a:t>
            </a:r>
            <a:r>
              <a:rPr lang="pt-PT" dirty="0" err="1"/>
              <a:t>Datasets</a:t>
            </a:r>
            <a:r>
              <a:rPr lang="pt-PT" dirty="0"/>
              <a:t>:</a:t>
            </a:r>
          </a:p>
          <a:p>
            <a:pPr marL="0" indent="0">
              <a:buNone/>
            </a:pPr>
            <a:endParaRPr lang="pt-PT" dirty="0"/>
          </a:p>
          <a:p>
            <a:pPr lvl="1"/>
            <a:r>
              <a:rPr lang="pt-PT" dirty="0"/>
              <a:t>Homicide: Dados sobre Vítimas e Agressores de Homicídios nos Boroughs de Londres entre 2003 e 2023.</a:t>
            </a:r>
          </a:p>
          <a:p>
            <a:pPr marL="457200" lvl="1" indent="0">
              <a:buNone/>
            </a:pPr>
            <a:endParaRPr lang="pt-PT" dirty="0"/>
          </a:p>
          <a:p>
            <a:pPr lvl="1"/>
            <a:r>
              <a:rPr lang="pt-PT" dirty="0"/>
              <a:t>Crime: Dados sobre operações stop feitas no Reino Unido.</a:t>
            </a:r>
          </a:p>
          <a:p>
            <a:pPr marL="457200" lvl="1" indent="0">
              <a:buNone/>
            </a:pPr>
            <a:endParaRPr lang="pt-PT" dirty="0"/>
          </a:p>
          <a:p>
            <a:pPr lvl="1"/>
            <a:r>
              <a:rPr lang="pt-PT" dirty="0" err="1"/>
              <a:t>Children_Careplan</a:t>
            </a:r>
            <a:r>
              <a:rPr lang="pt-PT" dirty="0"/>
              <a:t>: Dados sobre crianças com necessidade num </a:t>
            </a:r>
            <a:r>
              <a:rPr lang="pt-PT" dirty="0" err="1"/>
              <a:t>borough</a:t>
            </a:r>
            <a:r>
              <a:rPr lang="pt-PT" dirty="0"/>
              <a:t> (colocar o nome) de Londres.</a:t>
            </a:r>
          </a:p>
          <a:p>
            <a:pPr marL="457200" lvl="1" indent="0">
              <a:buNone/>
            </a:pPr>
            <a:endParaRPr lang="pt-PT" dirty="0"/>
          </a:p>
          <a:p>
            <a:pPr lvl="1"/>
            <a:r>
              <a:rPr lang="pt-PT" dirty="0" err="1"/>
              <a:t>Gender_Stats</a:t>
            </a:r>
            <a:r>
              <a:rPr lang="pt-PT" dirty="0"/>
              <a:t>: Dados sobre estatísticas de género no mundo (fornecido pelos docentes).</a:t>
            </a:r>
          </a:p>
        </p:txBody>
      </p:sp>
      <p:sp>
        <p:nvSpPr>
          <p:cNvPr id="4" name="Título 1">
            <a:extLst>
              <a:ext uri="{FF2B5EF4-FFF2-40B4-BE49-F238E27FC236}">
                <a16:creationId xmlns:a16="http://schemas.microsoft.com/office/drawing/2014/main" id="{D36A2FA3-4DCE-FC27-D884-CA5EFE55F7CF}"/>
              </a:ext>
            </a:extLst>
          </p:cNvPr>
          <p:cNvSpPr txBox="1">
            <a:spLocks/>
          </p:cNvSpPr>
          <p:nvPr/>
        </p:nvSpPr>
        <p:spPr>
          <a:xfrm>
            <a:off x="838200" y="2952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PT" dirty="0">
                <a:solidFill>
                  <a:srgbClr val="2B5784"/>
                </a:solidFill>
              </a:rPr>
              <a:t>Em que consistem os nossos dados?</a:t>
            </a:r>
          </a:p>
        </p:txBody>
      </p:sp>
      <p:sp>
        <p:nvSpPr>
          <p:cNvPr id="5" name="Retângulo: Cantos Arredondados 4">
            <a:extLst>
              <a:ext uri="{FF2B5EF4-FFF2-40B4-BE49-F238E27FC236}">
                <a16:creationId xmlns:a16="http://schemas.microsoft.com/office/drawing/2014/main" id="{8843D229-5FE3-A9EC-C1EC-8C25A5A74242}"/>
              </a:ext>
            </a:extLst>
          </p:cNvPr>
          <p:cNvSpPr/>
          <p:nvPr/>
        </p:nvSpPr>
        <p:spPr>
          <a:xfrm>
            <a:off x="-56891" y="6560820"/>
            <a:ext cx="2642118" cy="359410"/>
          </a:xfrm>
          <a:prstGeom prst="roundRect">
            <a:avLst/>
          </a:prstGeom>
          <a:solidFill>
            <a:srgbClr val="AB93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Cantos Arredondados 5">
            <a:extLst>
              <a:ext uri="{FF2B5EF4-FFF2-40B4-BE49-F238E27FC236}">
                <a16:creationId xmlns:a16="http://schemas.microsoft.com/office/drawing/2014/main" id="{007A1FC0-3002-7543-49A7-964C44D1197F}"/>
              </a:ext>
            </a:extLst>
          </p:cNvPr>
          <p:cNvSpPr/>
          <p:nvPr/>
        </p:nvSpPr>
        <p:spPr>
          <a:xfrm>
            <a:off x="2762768" y="6560820"/>
            <a:ext cx="9470136" cy="359410"/>
          </a:xfrm>
          <a:prstGeom prst="roundRect">
            <a:avLst/>
          </a:prstGeom>
          <a:solidFill>
            <a:srgbClr val="7AA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CaixaDeTexto 6">
            <a:extLst>
              <a:ext uri="{FF2B5EF4-FFF2-40B4-BE49-F238E27FC236}">
                <a16:creationId xmlns:a16="http://schemas.microsoft.com/office/drawing/2014/main" id="{2AB9760E-846A-4140-2F4B-45BA03D4FABB}"/>
              </a:ext>
            </a:extLst>
          </p:cNvPr>
          <p:cNvSpPr txBox="1"/>
          <p:nvPr/>
        </p:nvSpPr>
        <p:spPr>
          <a:xfrm>
            <a:off x="1503680" y="6586636"/>
            <a:ext cx="1498600" cy="307777"/>
          </a:xfrm>
          <a:prstGeom prst="rect">
            <a:avLst/>
          </a:prstGeom>
          <a:noFill/>
        </p:spPr>
        <p:txBody>
          <a:bodyPr wrap="square" rtlCol="0">
            <a:spAutoFit/>
          </a:bodyPr>
          <a:lstStyle/>
          <a:p>
            <a:r>
              <a:rPr lang="pt-PT" sz="1400" dirty="0">
                <a:solidFill>
                  <a:schemeClr val="bg2">
                    <a:lumMod val="25000"/>
                  </a:schemeClr>
                </a:solidFill>
              </a:rPr>
              <a:t>2023/2024</a:t>
            </a:r>
          </a:p>
        </p:txBody>
      </p:sp>
      <p:sp>
        <p:nvSpPr>
          <p:cNvPr id="8" name="Marcador de Posição do Rodapé 5">
            <a:extLst>
              <a:ext uri="{FF2B5EF4-FFF2-40B4-BE49-F238E27FC236}">
                <a16:creationId xmlns:a16="http://schemas.microsoft.com/office/drawing/2014/main" id="{E065A87F-87C1-7A0A-51E9-6CBC24CA574C}"/>
              </a:ext>
            </a:extLst>
          </p:cNvPr>
          <p:cNvSpPr>
            <a:spLocks noGrp="1"/>
          </p:cNvSpPr>
          <p:nvPr>
            <p:ph type="ftr" sz="quarter" idx="11"/>
          </p:nvPr>
        </p:nvSpPr>
        <p:spPr>
          <a:xfrm>
            <a:off x="2834640" y="6608108"/>
            <a:ext cx="9144259" cy="228600"/>
          </a:xfrm>
        </p:spPr>
        <p:txBody>
          <a:bodyPr rtlCol="0"/>
          <a:lstStyle/>
          <a:p>
            <a:pPr algn="l" rtl="0"/>
            <a:r>
              <a:rPr lang="pt-PT" sz="1400" dirty="0">
                <a:solidFill>
                  <a:schemeClr val="bg2">
                    <a:lumMod val="25000"/>
                  </a:schemeClr>
                </a:solidFill>
              </a:rPr>
              <a:t>Engenharia de Dados para Suporte à Tomada de Decisão</a:t>
            </a:r>
          </a:p>
        </p:txBody>
      </p:sp>
      <p:sp>
        <p:nvSpPr>
          <p:cNvPr id="11" name="CaixaDeTexto 10">
            <a:extLst>
              <a:ext uri="{FF2B5EF4-FFF2-40B4-BE49-F238E27FC236}">
                <a16:creationId xmlns:a16="http://schemas.microsoft.com/office/drawing/2014/main" id="{4FCF5271-C0A8-6025-FF11-780D4DBC702F}"/>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3</a:t>
            </a:r>
          </a:p>
        </p:txBody>
      </p:sp>
    </p:spTree>
    <p:extLst>
      <p:ext uri="{BB962C8B-B14F-4D97-AF65-F5344CB8AC3E}">
        <p14:creationId xmlns:p14="http://schemas.microsoft.com/office/powerpoint/2010/main" val="420094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m 25">
            <a:extLst>
              <a:ext uri="{FF2B5EF4-FFF2-40B4-BE49-F238E27FC236}">
                <a16:creationId xmlns:a16="http://schemas.microsoft.com/office/drawing/2014/main" id="{7D9D2A61-6B69-C284-EF81-5BA55DC8F540}"/>
              </a:ext>
            </a:extLst>
          </p:cNvPr>
          <p:cNvPicPr>
            <a:picLocks noChangeAspect="1"/>
          </p:cNvPicPr>
          <p:nvPr/>
        </p:nvPicPr>
        <p:blipFill rotWithShape="1">
          <a:blip r:embed="rId2"/>
          <a:srcRect r="51182"/>
          <a:stretch/>
        </p:blipFill>
        <p:spPr>
          <a:xfrm>
            <a:off x="109729" y="348669"/>
            <a:ext cx="4681727" cy="6160662"/>
          </a:xfrm>
          <a:prstGeom prst="rect">
            <a:avLst/>
          </a:prstGeom>
        </p:spPr>
      </p:pic>
      <p:pic>
        <p:nvPicPr>
          <p:cNvPr id="28" name="Imagem 27">
            <a:extLst>
              <a:ext uri="{FF2B5EF4-FFF2-40B4-BE49-F238E27FC236}">
                <a16:creationId xmlns:a16="http://schemas.microsoft.com/office/drawing/2014/main" id="{6D0620A2-E625-AE81-BCA4-4AD2CCBE1E0A}"/>
              </a:ext>
            </a:extLst>
          </p:cNvPr>
          <p:cNvPicPr>
            <a:picLocks noChangeAspect="1"/>
          </p:cNvPicPr>
          <p:nvPr/>
        </p:nvPicPr>
        <p:blipFill rotWithShape="1">
          <a:blip r:embed="rId2"/>
          <a:srcRect l="48733"/>
          <a:stretch/>
        </p:blipFill>
        <p:spPr>
          <a:xfrm>
            <a:off x="7510273" y="348669"/>
            <a:ext cx="4681727" cy="6160662"/>
          </a:xfrm>
          <a:prstGeom prst="rect">
            <a:avLst/>
          </a:prstGeom>
        </p:spPr>
      </p:pic>
      <p:sp>
        <p:nvSpPr>
          <p:cNvPr id="29" name="Retângulo 28">
            <a:extLst>
              <a:ext uri="{FF2B5EF4-FFF2-40B4-BE49-F238E27FC236}">
                <a16:creationId xmlns:a16="http://schemas.microsoft.com/office/drawing/2014/main" id="{2057CE89-3066-62BA-D1DF-834B8500CE38}"/>
              </a:ext>
            </a:extLst>
          </p:cNvPr>
          <p:cNvSpPr/>
          <p:nvPr/>
        </p:nvSpPr>
        <p:spPr>
          <a:xfrm>
            <a:off x="4516120" y="693420"/>
            <a:ext cx="3342640" cy="5519420"/>
          </a:xfrm>
          <a:prstGeom prst="rect">
            <a:avLst/>
          </a:prstGeom>
          <a:solidFill>
            <a:srgbClr val="2B57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tângulo 30">
            <a:extLst>
              <a:ext uri="{FF2B5EF4-FFF2-40B4-BE49-F238E27FC236}">
                <a16:creationId xmlns:a16="http://schemas.microsoft.com/office/drawing/2014/main" id="{F2FDDEF1-8F52-9496-7164-30DBEB8AA42F}"/>
              </a:ext>
            </a:extLst>
          </p:cNvPr>
          <p:cNvSpPr/>
          <p:nvPr/>
        </p:nvSpPr>
        <p:spPr>
          <a:xfrm>
            <a:off x="490728" y="2989072"/>
            <a:ext cx="11210544" cy="928116"/>
          </a:xfrm>
          <a:prstGeom prst="rect">
            <a:avLst/>
          </a:prstGeom>
          <a:solidFill>
            <a:srgbClr val="AB93A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CaixaDeTexto 29">
            <a:extLst>
              <a:ext uri="{FF2B5EF4-FFF2-40B4-BE49-F238E27FC236}">
                <a16:creationId xmlns:a16="http://schemas.microsoft.com/office/drawing/2014/main" id="{DD2DA7F9-3AEA-A4C5-D26F-4314D3EB5AF4}"/>
              </a:ext>
            </a:extLst>
          </p:cNvPr>
          <p:cNvSpPr txBox="1"/>
          <p:nvPr/>
        </p:nvSpPr>
        <p:spPr>
          <a:xfrm>
            <a:off x="2166164" y="3075057"/>
            <a:ext cx="8042552" cy="707886"/>
          </a:xfrm>
          <a:prstGeom prst="rect">
            <a:avLst/>
          </a:prstGeom>
          <a:noFill/>
        </p:spPr>
        <p:txBody>
          <a:bodyPr wrap="square" rtlCol="0">
            <a:spAutoFit/>
          </a:bodyPr>
          <a:lstStyle/>
          <a:p>
            <a:pPr algn="ctr"/>
            <a:r>
              <a:rPr lang="pt-PT" sz="4000" dirty="0">
                <a:solidFill>
                  <a:schemeClr val="bg1"/>
                </a:solidFill>
                <a:latin typeface="Arial" panose="020B0604020202020204" pitchFamily="34" charset="0"/>
                <a:cs typeface="Arial" panose="020B0604020202020204" pitchFamily="34" charset="0"/>
              </a:rPr>
              <a:t>Homicídios em Londres</a:t>
            </a:r>
          </a:p>
        </p:txBody>
      </p:sp>
      <p:sp>
        <p:nvSpPr>
          <p:cNvPr id="2" name="CaixaDeTexto 1">
            <a:extLst>
              <a:ext uri="{FF2B5EF4-FFF2-40B4-BE49-F238E27FC236}">
                <a16:creationId xmlns:a16="http://schemas.microsoft.com/office/drawing/2014/main" id="{D147A259-BA02-E845-AEB4-C80455E4EF2C}"/>
              </a:ext>
            </a:extLst>
          </p:cNvPr>
          <p:cNvSpPr txBox="1"/>
          <p:nvPr/>
        </p:nvSpPr>
        <p:spPr>
          <a:xfrm>
            <a:off x="4783489" y="5319887"/>
            <a:ext cx="2625021" cy="369332"/>
          </a:xfrm>
          <a:prstGeom prst="rect">
            <a:avLst/>
          </a:prstGeom>
          <a:noFill/>
        </p:spPr>
        <p:txBody>
          <a:bodyPr wrap="square" rtlCol="0">
            <a:spAutoFit/>
          </a:bodyPr>
          <a:lstStyle/>
          <a:p>
            <a:pPr algn="ctr"/>
            <a:r>
              <a:rPr lang="pt-PT" dirty="0">
                <a:solidFill>
                  <a:srgbClr val="FFFFFF"/>
                </a:solidFill>
              </a:rPr>
              <a:t>Agressores de Homicídio</a:t>
            </a:r>
          </a:p>
        </p:txBody>
      </p:sp>
    </p:spTree>
    <p:extLst>
      <p:ext uri="{BB962C8B-B14F-4D97-AF65-F5344CB8AC3E}">
        <p14:creationId xmlns:p14="http://schemas.microsoft.com/office/powerpoint/2010/main" val="17229328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3B0606-770F-8934-E216-F6F16D586AC3}"/>
              </a:ext>
            </a:extLst>
          </p:cNvPr>
          <p:cNvSpPr>
            <a:spLocks noGrp="1"/>
          </p:cNvSpPr>
          <p:nvPr>
            <p:ph type="title"/>
          </p:nvPr>
        </p:nvSpPr>
        <p:spPr>
          <a:xfrm>
            <a:off x="1713161" y="222754"/>
            <a:ext cx="8765677" cy="916566"/>
          </a:xfrm>
        </p:spPr>
        <p:txBody>
          <a:bodyPr>
            <a:normAutofit/>
          </a:bodyPr>
          <a:lstStyle/>
          <a:p>
            <a:r>
              <a:rPr lang="pt-PT" sz="4000" dirty="0">
                <a:solidFill>
                  <a:srgbClr val="2B5784"/>
                </a:solidFill>
              </a:rPr>
              <a:t>Homicide Agressors in London Dashboard</a:t>
            </a:r>
          </a:p>
        </p:txBody>
      </p:sp>
      <p:pic>
        <p:nvPicPr>
          <p:cNvPr id="6" name="Imagem 5">
            <a:extLst>
              <a:ext uri="{FF2B5EF4-FFF2-40B4-BE49-F238E27FC236}">
                <a16:creationId xmlns:a16="http://schemas.microsoft.com/office/drawing/2014/main" id="{7DE16D5A-FC8A-B27E-D455-0ADD962A5EC8}"/>
              </a:ext>
            </a:extLst>
          </p:cNvPr>
          <p:cNvPicPr>
            <a:picLocks noChangeAspect="1"/>
          </p:cNvPicPr>
          <p:nvPr/>
        </p:nvPicPr>
        <p:blipFill>
          <a:blip r:embed="rId2"/>
          <a:stretch>
            <a:fillRect/>
          </a:stretch>
        </p:blipFill>
        <p:spPr>
          <a:xfrm>
            <a:off x="0" y="6559550"/>
            <a:ext cx="12192000" cy="393095"/>
          </a:xfrm>
          <a:prstGeom prst="rect">
            <a:avLst/>
          </a:prstGeom>
        </p:spPr>
      </p:pic>
      <p:sp>
        <p:nvSpPr>
          <p:cNvPr id="7" name="CaixaDeTexto 6">
            <a:extLst>
              <a:ext uri="{FF2B5EF4-FFF2-40B4-BE49-F238E27FC236}">
                <a16:creationId xmlns:a16="http://schemas.microsoft.com/office/drawing/2014/main" id="{97C9EA31-F681-D82A-ECE1-896C8231FB78}"/>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31</a:t>
            </a:r>
          </a:p>
        </p:txBody>
      </p:sp>
      <p:pic>
        <p:nvPicPr>
          <p:cNvPr id="13" name="Marcador de Posição de Conteúdo 12" descr="Uma imagem com texto, captura de ecrã&#10;&#10;Descrição gerada automaticamente">
            <a:extLst>
              <a:ext uri="{FF2B5EF4-FFF2-40B4-BE49-F238E27FC236}">
                <a16:creationId xmlns:a16="http://schemas.microsoft.com/office/drawing/2014/main" id="{8EDD5500-EBC1-3FF4-C7D5-E61F80D377F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41580" y="1139320"/>
            <a:ext cx="8708837" cy="5068975"/>
          </a:xfrm>
        </p:spPr>
      </p:pic>
    </p:spTree>
    <p:extLst>
      <p:ext uri="{BB962C8B-B14F-4D97-AF65-F5344CB8AC3E}">
        <p14:creationId xmlns:p14="http://schemas.microsoft.com/office/powerpoint/2010/main" val="39352824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97768-D6BD-1479-86D2-0132E55F3C2C}"/>
              </a:ext>
            </a:extLst>
          </p:cNvPr>
          <p:cNvSpPr>
            <a:spLocks noGrp="1"/>
          </p:cNvSpPr>
          <p:nvPr>
            <p:ph type="title"/>
          </p:nvPr>
        </p:nvSpPr>
        <p:spPr/>
        <p:txBody>
          <a:bodyPr/>
          <a:lstStyle/>
          <a:p>
            <a:r>
              <a:rPr lang="pt-PT" dirty="0">
                <a:solidFill>
                  <a:srgbClr val="2B5784"/>
                </a:solidFill>
              </a:rPr>
              <a:t>Informações de utilização das </a:t>
            </a:r>
            <a:r>
              <a:rPr lang="pt-PT" dirty="0" err="1">
                <a:solidFill>
                  <a:srgbClr val="2B5784"/>
                </a:solidFill>
              </a:rPr>
              <a:t>dashboards</a:t>
            </a:r>
            <a:r>
              <a:rPr lang="pt-PT" dirty="0">
                <a:solidFill>
                  <a:srgbClr val="2B5784"/>
                </a:solidFill>
              </a:rPr>
              <a:t>:</a:t>
            </a:r>
          </a:p>
        </p:txBody>
      </p:sp>
      <p:sp>
        <p:nvSpPr>
          <p:cNvPr id="3" name="Marcador de Posição de Conteúdo 2">
            <a:extLst>
              <a:ext uri="{FF2B5EF4-FFF2-40B4-BE49-F238E27FC236}">
                <a16:creationId xmlns:a16="http://schemas.microsoft.com/office/drawing/2014/main" id="{7EC40109-B25E-A841-C2FB-30030F6FA0B1}"/>
              </a:ext>
            </a:extLst>
          </p:cNvPr>
          <p:cNvSpPr>
            <a:spLocks noGrp="1"/>
          </p:cNvSpPr>
          <p:nvPr>
            <p:ph idx="1"/>
          </p:nvPr>
        </p:nvSpPr>
        <p:spPr/>
        <p:txBody>
          <a:bodyPr/>
          <a:lstStyle/>
          <a:p>
            <a:r>
              <a:rPr lang="pt-PT" dirty="0"/>
              <a:t>A Dashboard é interativa, permitindo utilizar as planilhas não só para retirar informação mas também para filtrar informação. A interatividade tem ações personalizadas, não permitindo que filtros possam estragar a visualização de determinadas planilhas.</a:t>
            </a:r>
          </a:p>
          <a:p>
            <a:endParaRPr lang="pt-PT" dirty="0"/>
          </a:p>
          <a:p>
            <a:r>
              <a:rPr lang="pt-PT" dirty="0"/>
              <a:t>Utiliza percentagens tendo em conta os filtros aplicados, percentagens do total, proporção entre géneros e contagens como medidas quantitativas para avaliação de dados.</a:t>
            </a:r>
          </a:p>
          <a:p>
            <a:endParaRPr lang="pt-PT" dirty="0"/>
          </a:p>
          <a:p>
            <a:endParaRPr lang="pt-PT" dirty="0"/>
          </a:p>
        </p:txBody>
      </p:sp>
      <p:pic>
        <p:nvPicPr>
          <p:cNvPr id="4" name="Imagem 3">
            <a:extLst>
              <a:ext uri="{FF2B5EF4-FFF2-40B4-BE49-F238E27FC236}">
                <a16:creationId xmlns:a16="http://schemas.microsoft.com/office/drawing/2014/main" id="{35BB7175-D088-4E1B-E241-8FEEA6C7026B}"/>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5C38D00F-AE4E-1445-9215-1FB29CA6186A}"/>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32</a:t>
            </a:r>
          </a:p>
        </p:txBody>
      </p:sp>
    </p:spTree>
    <p:extLst>
      <p:ext uri="{BB962C8B-B14F-4D97-AF65-F5344CB8AC3E}">
        <p14:creationId xmlns:p14="http://schemas.microsoft.com/office/powerpoint/2010/main" val="2371150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m 25">
            <a:extLst>
              <a:ext uri="{FF2B5EF4-FFF2-40B4-BE49-F238E27FC236}">
                <a16:creationId xmlns:a16="http://schemas.microsoft.com/office/drawing/2014/main" id="{7D9D2A61-6B69-C284-EF81-5BA55DC8F540}"/>
              </a:ext>
            </a:extLst>
          </p:cNvPr>
          <p:cNvPicPr>
            <a:picLocks noChangeAspect="1"/>
          </p:cNvPicPr>
          <p:nvPr/>
        </p:nvPicPr>
        <p:blipFill rotWithShape="1">
          <a:blip r:embed="rId2"/>
          <a:srcRect r="51182"/>
          <a:stretch/>
        </p:blipFill>
        <p:spPr>
          <a:xfrm>
            <a:off x="109729" y="348669"/>
            <a:ext cx="4681727" cy="6160662"/>
          </a:xfrm>
          <a:prstGeom prst="rect">
            <a:avLst/>
          </a:prstGeom>
        </p:spPr>
      </p:pic>
      <p:pic>
        <p:nvPicPr>
          <p:cNvPr id="28" name="Imagem 27">
            <a:extLst>
              <a:ext uri="{FF2B5EF4-FFF2-40B4-BE49-F238E27FC236}">
                <a16:creationId xmlns:a16="http://schemas.microsoft.com/office/drawing/2014/main" id="{6D0620A2-E625-AE81-BCA4-4AD2CCBE1E0A}"/>
              </a:ext>
            </a:extLst>
          </p:cNvPr>
          <p:cNvPicPr>
            <a:picLocks noChangeAspect="1"/>
          </p:cNvPicPr>
          <p:nvPr/>
        </p:nvPicPr>
        <p:blipFill rotWithShape="1">
          <a:blip r:embed="rId2"/>
          <a:srcRect l="48733"/>
          <a:stretch/>
        </p:blipFill>
        <p:spPr>
          <a:xfrm>
            <a:off x="7510273" y="348669"/>
            <a:ext cx="4681727" cy="6160662"/>
          </a:xfrm>
          <a:prstGeom prst="rect">
            <a:avLst/>
          </a:prstGeom>
        </p:spPr>
      </p:pic>
      <p:sp>
        <p:nvSpPr>
          <p:cNvPr id="29" name="Retângulo 28">
            <a:extLst>
              <a:ext uri="{FF2B5EF4-FFF2-40B4-BE49-F238E27FC236}">
                <a16:creationId xmlns:a16="http://schemas.microsoft.com/office/drawing/2014/main" id="{2057CE89-3066-62BA-D1DF-834B8500CE38}"/>
              </a:ext>
            </a:extLst>
          </p:cNvPr>
          <p:cNvSpPr/>
          <p:nvPr/>
        </p:nvSpPr>
        <p:spPr>
          <a:xfrm>
            <a:off x="4516120" y="693420"/>
            <a:ext cx="3342640" cy="5519420"/>
          </a:xfrm>
          <a:prstGeom prst="rect">
            <a:avLst/>
          </a:prstGeom>
          <a:solidFill>
            <a:srgbClr val="2B57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tângulo 30">
            <a:extLst>
              <a:ext uri="{FF2B5EF4-FFF2-40B4-BE49-F238E27FC236}">
                <a16:creationId xmlns:a16="http://schemas.microsoft.com/office/drawing/2014/main" id="{F2FDDEF1-8F52-9496-7164-30DBEB8AA42F}"/>
              </a:ext>
            </a:extLst>
          </p:cNvPr>
          <p:cNvSpPr/>
          <p:nvPr/>
        </p:nvSpPr>
        <p:spPr>
          <a:xfrm>
            <a:off x="490728" y="2989072"/>
            <a:ext cx="11210544" cy="928116"/>
          </a:xfrm>
          <a:prstGeom prst="rect">
            <a:avLst/>
          </a:prstGeom>
          <a:solidFill>
            <a:srgbClr val="AB93A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CaixaDeTexto 29">
            <a:extLst>
              <a:ext uri="{FF2B5EF4-FFF2-40B4-BE49-F238E27FC236}">
                <a16:creationId xmlns:a16="http://schemas.microsoft.com/office/drawing/2014/main" id="{DD2DA7F9-3AEA-A4C5-D26F-4314D3EB5AF4}"/>
              </a:ext>
            </a:extLst>
          </p:cNvPr>
          <p:cNvSpPr txBox="1"/>
          <p:nvPr/>
        </p:nvSpPr>
        <p:spPr>
          <a:xfrm>
            <a:off x="2166164" y="3075057"/>
            <a:ext cx="8042552" cy="707886"/>
          </a:xfrm>
          <a:prstGeom prst="rect">
            <a:avLst/>
          </a:prstGeom>
          <a:noFill/>
        </p:spPr>
        <p:txBody>
          <a:bodyPr wrap="square" rtlCol="0">
            <a:spAutoFit/>
          </a:bodyPr>
          <a:lstStyle/>
          <a:p>
            <a:pPr algn="ctr"/>
            <a:r>
              <a:rPr lang="pt-PT" sz="4000" dirty="0">
                <a:solidFill>
                  <a:schemeClr val="bg1"/>
                </a:solidFill>
                <a:latin typeface="Arial" panose="020B0604020202020204" pitchFamily="34" charset="0"/>
                <a:cs typeface="Arial" panose="020B0604020202020204" pitchFamily="34" charset="0"/>
              </a:rPr>
              <a:t>Homicídios em Londres</a:t>
            </a:r>
          </a:p>
        </p:txBody>
      </p:sp>
      <p:sp>
        <p:nvSpPr>
          <p:cNvPr id="2" name="CaixaDeTexto 1">
            <a:extLst>
              <a:ext uri="{FF2B5EF4-FFF2-40B4-BE49-F238E27FC236}">
                <a16:creationId xmlns:a16="http://schemas.microsoft.com/office/drawing/2014/main" id="{D147A259-BA02-E845-AEB4-C80455E4EF2C}"/>
              </a:ext>
            </a:extLst>
          </p:cNvPr>
          <p:cNvSpPr txBox="1"/>
          <p:nvPr/>
        </p:nvSpPr>
        <p:spPr>
          <a:xfrm>
            <a:off x="4783489" y="5319887"/>
            <a:ext cx="2625021" cy="369332"/>
          </a:xfrm>
          <a:prstGeom prst="rect">
            <a:avLst/>
          </a:prstGeom>
          <a:noFill/>
        </p:spPr>
        <p:txBody>
          <a:bodyPr wrap="square" rtlCol="0">
            <a:spAutoFit/>
          </a:bodyPr>
          <a:lstStyle/>
          <a:p>
            <a:pPr algn="ctr"/>
            <a:r>
              <a:rPr lang="pt-PT" dirty="0">
                <a:solidFill>
                  <a:srgbClr val="FFFFFF"/>
                </a:solidFill>
              </a:rPr>
              <a:t>Questões analíticas</a:t>
            </a:r>
          </a:p>
        </p:txBody>
      </p:sp>
    </p:spTree>
    <p:extLst>
      <p:ext uri="{BB962C8B-B14F-4D97-AF65-F5344CB8AC3E}">
        <p14:creationId xmlns:p14="http://schemas.microsoft.com/office/powerpoint/2010/main" val="3968302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C1753-EF8B-6870-76E9-9037EECB760E}"/>
              </a:ext>
            </a:extLst>
          </p:cNvPr>
          <p:cNvSpPr>
            <a:spLocks noGrp="1"/>
          </p:cNvSpPr>
          <p:nvPr>
            <p:ph type="title"/>
          </p:nvPr>
        </p:nvSpPr>
        <p:spPr>
          <a:xfrm>
            <a:off x="838200" y="450582"/>
            <a:ext cx="8237434" cy="925289"/>
          </a:xfrm>
        </p:spPr>
        <p:txBody>
          <a:bodyPr>
            <a:normAutofit fontScale="90000"/>
          </a:bodyPr>
          <a:lstStyle/>
          <a:p>
            <a:r>
              <a:rPr lang="pt-PT" sz="4000" dirty="0">
                <a:solidFill>
                  <a:srgbClr val="2B5784"/>
                </a:solidFill>
              </a:rPr>
              <a:t>Questões analíticas (Homicide e Agressor)</a:t>
            </a:r>
          </a:p>
        </p:txBody>
      </p:sp>
      <p:sp>
        <p:nvSpPr>
          <p:cNvPr id="3" name="Marcador de Posição de Conteúdo 2">
            <a:extLst>
              <a:ext uri="{FF2B5EF4-FFF2-40B4-BE49-F238E27FC236}">
                <a16:creationId xmlns:a16="http://schemas.microsoft.com/office/drawing/2014/main" id="{EEA5ED8F-ADB6-0ED5-C366-92372A5C6ED8}"/>
              </a:ext>
            </a:extLst>
          </p:cNvPr>
          <p:cNvSpPr>
            <a:spLocks noGrp="1"/>
          </p:cNvSpPr>
          <p:nvPr>
            <p:ph idx="1"/>
          </p:nvPr>
        </p:nvSpPr>
        <p:spPr/>
        <p:txBody>
          <a:bodyPr/>
          <a:lstStyle/>
          <a:p>
            <a:r>
              <a:rPr lang="pt-PT" sz="2800" dirty="0"/>
              <a:t>Questão 1: Há uma maior discrepância de géneros nas vítimas ou nos agressores em Londres? </a:t>
            </a:r>
            <a:endParaRPr lang="pt-PT" dirty="0"/>
          </a:p>
        </p:txBody>
      </p:sp>
      <p:pic>
        <p:nvPicPr>
          <p:cNvPr id="4" name="Imagem 3">
            <a:extLst>
              <a:ext uri="{FF2B5EF4-FFF2-40B4-BE49-F238E27FC236}">
                <a16:creationId xmlns:a16="http://schemas.microsoft.com/office/drawing/2014/main" id="{A6ACE715-946B-768E-58F6-D26B7B8C0D45}"/>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74F9DEA0-DE75-0D19-A899-FBB5474A78D7}"/>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34</a:t>
            </a:r>
          </a:p>
        </p:txBody>
      </p:sp>
    </p:spTree>
    <p:extLst>
      <p:ext uri="{BB962C8B-B14F-4D97-AF65-F5344CB8AC3E}">
        <p14:creationId xmlns:p14="http://schemas.microsoft.com/office/powerpoint/2010/main" val="1066384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6555E-19E3-DB84-8EC8-4CF7AEC9781C}"/>
              </a:ext>
            </a:extLst>
          </p:cNvPr>
          <p:cNvSpPr>
            <a:spLocks noGrp="1"/>
          </p:cNvSpPr>
          <p:nvPr>
            <p:ph type="title"/>
          </p:nvPr>
        </p:nvSpPr>
        <p:spPr>
          <a:xfrm>
            <a:off x="838200" y="0"/>
            <a:ext cx="10515600" cy="1325563"/>
          </a:xfrm>
        </p:spPr>
        <p:txBody>
          <a:bodyPr>
            <a:normAutofit/>
          </a:bodyPr>
          <a:lstStyle/>
          <a:p>
            <a:r>
              <a:rPr lang="pt-PT" sz="2000" dirty="0">
                <a:solidFill>
                  <a:srgbClr val="7AACD1"/>
                </a:solidFill>
              </a:rPr>
              <a:t>Q1: Há uma maior discrepância de géneros nas vítimas ou nos agressores em Londres? </a:t>
            </a:r>
          </a:p>
        </p:txBody>
      </p:sp>
      <p:pic>
        <p:nvPicPr>
          <p:cNvPr id="13" name="Imagem 12" descr="Uma imagem com texto, captura de ecrã, Tipo de letra, design&#10;&#10;Descrição gerada automaticamente">
            <a:extLst>
              <a:ext uri="{FF2B5EF4-FFF2-40B4-BE49-F238E27FC236}">
                <a16:creationId xmlns:a16="http://schemas.microsoft.com/office/drawing/2014/main" id="{C3595347-11F8-7117-2839-3781A2793E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4208" y="1067654"/>
            <a:ext cx="1347469" cy="2379859"/>
          </a:xfrm>
          <a:prstGeom prst="rect">
            <a:avLst/>
          </a:prstGeom>
        </p:spPr>
      </p:pic>
      <p:pic>
        <p:nvPicPr>
          <p:cNvPr id="17" name="Imagem 16" descr="Uma imagem com texto, Tipo de letra, branco, captura de ecrã&#10;&#10;Descrição gerada automaticamente">
            <a:extLst>
              <a:ext uri="{FF2B5EF4-FFF2-40B4-BE49-F238E27FC236}">
                <a16:creationId xmlns:a16="http://schemas.microsoft.com/office/drawing/2014/main" id="{BDD43786-E567-118E-C8E6-887E2983A9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5594" y="3471974"/>
            <a:ext cx="2004696" cy="406357"/>
          </a:xfrm>
          <a:prstGeom prst="rect">
            <a:avLst/>
          </a:prstGeom>
        </p:spPr>
      </p:pic>
      <p:pic>
        <p:nvPicPr>
          <p:cNvPr id="19" name="Imagem 18" descr="Uma imagem com texto, captura de ecrã, Tipo de letra, número&#10;&#10;Descrição gerada automaticamente">
            <a:extLst>
              <a:ext uri="{FF2B5EF4-FFF2-40B4-BE49-F238E27FC236}">
                <a16:creationId xmlns:a16="http://schemas.microsoft.com/office/drawing/2014/main" id="{6637F317-AF07-B1A8-92E8-72D5A09224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7012" y="1049396"/>
            <a:ext cx="1714898" cy="2379859"/>
          </a:xfrm>
          <a:prstGeom prst="rect">
            <a:avLst/>
          </a:prstGeom>
        </p:spPr>
      </p:pic>
      <p:pic>
        <p:nvPicPr>
          <p:cNvPr id="21" name="Imagem 20" descr="Uma imagem com texto, Tipo de letra, branco, captura de ecrã&#10;&#10;Descrição gerada automaticamente">
            <a:extLst>
              <a:ext uri="{FF2B5EF4-FFF2-40B4-BE49-F238E27FC236}">
                <a16:creationId xmlns:a16="http://schemas.microsoft.com/office/drawing/2014/main" id="{A5508E6E-AAA9-714B-7815-4EC83E9878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767" y="3444329"/>
            <a:ext cx="1825388" cy="407012"/>
          </a:xfrm>
          <a:prstGeom prst="rect">
            <a:avLst/>
          </a:prstGeom>
        </p:spPr>
      </p:pic>
      <p:sp>
        <p:nvSpPr>
          <p:cNvPr id="22" name="CaixaDeTexto 21">
            <a:extLst>
              <a:ext uri="{FF2B5EF4-FFF2-40B4-BE49-F238E27FC236}">
                <a16:creationId xmlns:a16="http://schemas.microsoft.com/office/drawing/2014/main" id="{2F533AC7-4AA7-621B-BBE2-CE4497F9E80B}"/>
              </a:ext>
            </a:extLst>
          </p:cNvPr>
          <p:cNvSpPr txBox="1"/>
          <p:nvPr/>
        </p:nvSpPr>
        <p:spPr>
          <a:xfrm>
            <a:off x="838200" y="4186256"/>
            <a:ext cx="10515600" cy="2354491"/>
          </a:xfrm>
          <a:prstGeom prst="rect">
            <a:avLst/>
          </a:prstGeom>
          <a:noFill/>
        </p:spPr>
        <p:txBody>
          <a:bodyPr wrap="square" rtlCol="0">
            <a:spAutoFit/>
          </a:bodyPr>
          <a:lstStyle/>
          <a:p>
            <a:pPr marL="285750" indent="-285750">
              <a:buFont typeface="Arial" panose="020B0604020202020204" pitchFamily="34" charset="0"/>
              <a:buChar char="•"/>
            </a:pPr>
            <a:r>
              <a:rPr lang="pt-PT" sz="1500" dirty="0"/>
              <a:t>Como podemos visualizar pelos gráficos e pelos indicadores, em vítimas 23,62% são do sexo feminino e 76,38% são do sexo feminino, havendo assim 3,2 mais crimes em em homens do que em mulheres. </a:t>
            </a:r>
          </a:p>
          <a:p>
            <a:pPr marL="285750" indent="-285750">
              <a:buFont typeface="Arial" panose="020B0604020202020204" pitchFamily="34" charset="0"/>
              <a:buChar char="•"/>
            </a:pPr>
            <a:r>
              <a:rPr lang="pt-PT" sz="1500" dirty="0"/>
              <a:t>Porém, quando avaliamos agressores, os números levam-nos a um outro patamar. 93,26% dos agressores são do sexo masculino para apenas 6,74% do sexo feminino, sendo a relação de 13,85 mais crimes provocados por homens. </a:t>
            </a:r>
          </a:p>
          <a:p>
            <a:pPr marL="285750" indent="-285750">
              <a:buFont typeface="Arial" panose="020B0604020202020204" pitchFamily="34" charset="0"/>
              <a:buChar char="•"/>
            </a:pPr>
            <a:endParaRPr lang="pt-PT" sz="1500" dirty="0"/>
          </a:p>
          <a:p>
            <a:r>
              <a:rPr lang="pt-PT" dirty="0"/>
              <a:t>Assim, podemos concluir que há uma discrepância muito maior no género dos agressores. </a:t>
            </a:r>
          </a:p>
          <a:p>
            <a:endParaRPr lang="pt-PT" dirty="0"/>
          </a:p>
          <a:p>
            <a:r>
              <a:rPr lang="pt-PT" dirty="0"/>
              <a:t>Com este análise, podemos também chegar à conclusão que uma redução nos opressores do sexo masculino diminuiria consideravelmente o número de crimes em Londres, devendo este ser um objetivo prioritário. </a:t>
            </a:r>
          </a:p>
        </p:txBody>
      </p:sp>
      <p:pic>
        <p:nvPicPr>
          <p:cNvPr id="3" name="Imagem 2">
            <a:extLst>
              <a:ext uri="{FF2B5EF4-FFF2-40B4-BE49-F238E27FC236}">
                <a16:creationId xmlns:a16="http://schemas.microsoft.com/office/drawing/2014/main" id="{017A1316-8F8D-ED3C-6EB2-1220381DEB49}"/>
              </a:ext>
            </a:extLst>
          </p:cNvPr>
          <p:cNvPicPr>
            <a:picLocks noChangeAspect="1"/>
          </p:cNvPicPr>
          <p:nvPr/>
        </p:nvPicPr>
        <p:blipFill>
          <a:blip r:embed="rId6"/>
          <a:stretch>
            <a:fillRect/>
          </a:stretch>
        </p:blipFill>
        <p:spPr>
          <a:xfrm>
            <a:off x="0" y="6559550"/>
            <a:ext cx="12192000" cy="393095"/>
          </a:xfrm>
          <a:prstGeom prst="rect">
            <a:avLst/>
          </a:prstGeom>
        </p:spPr>
      </p:pic>
      <p:sp>
        <p:nvSpPr>
          <p:cNvPr id="4" name="CaixaDeTexto 3">
            <a:extLst>
              <a:ext uri="{FF2B5EF4-FFF2-40B4-BE49-F238E27FC236}">
                <a16:creationId xmlns:a16="http://schemas.microsoft.com/office/drawing/2014/main" id="{F36BE5C2-44A6-3C44-EAC1-53C3A86523E5}"/>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35</a:t>
            </a:r>
          </a:p>
        </p:txBody>
      </p:sp>
    </p:spTree>
    <p:extLst>
      <p:ext uri="{BB962C8B-B14F-4D97-AF65-F5344CB8AC3E}">
        <p14:creationId xmlns:p14="http://schemas.microsoft.com/office/powerpoint/2010/main" val="4272856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6E003364-13A9-0A41-454F-E4B2369A2311}"/>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a:t>Questão 2: Os Boroughs onde estão registados mais crimes contra homens são os mesmos onde há mais crimes contra mulheres?</a:t>
            </a:r>
          </a:p>
        </p:txBody>
      </p:sp>
      <p:sp>
        <p:nvSpPr>
          <p:cNvPr id="7" name="Título 1">
            <a:extLst>
              <a:ext uri="{FF2B5EF4-FFF2-40B4-BE49-F238E27FC236}">
                <a16:creationId xmlns:a16="http://schemas.microsoft.com/office/drawing/2014/main" id="{F3F3EF28-C721-0996-3CA2-6371B2344FDF}"/>
              </a:ext>
            </a:extLst>
          </p:cNvPr>
          <p:cNvSpPr>
            <a:spLocks noGrp="1"/>
          </p:cNvSpPr>
          <p:nvPr>
            <p:ph type="title"/>
          </p:nvPr>
        </p:nvSpPr>
        <p:spPr>
          <a:xfrm>
            <a:off x="838200" y="450582"/>
            <a:ext cx="8237434" cy="925289"/>
          </a:xfrm>
        </p:spPr>
        <p:txBody>
          <a:bodyPr>
            <a:normAutofit/>
          </a:bodyPr>
          <a:lstStyle/>
          <a:p>
            <a:r>
              <a:rPr lang="pt-PT" sz="4000" dirty="0">
                <a:solidFill>
                  <a:srgbClr val="2B5784"/>
                </a:solidFill>
              </a:rPr>
              <a:t>Questões analíticas (Homicide)</a:t>
            </a:r>
          </a:p>
        </p:txBody>
      </p:sp>
      <p:pic>
        <p:nvPicPr>
          <p:cNvPr id="2" name="Imagem 1">
            <a:extLst>
              <a:ext uri="{FF2B5EF4-FFF2-40B4-BE49-F238E27FC236}">
                <a16:creationId xmlns:a16="http://schemas.microsoft.com/office/drawing/2014/main" id="{513740F6-1A28-AE53-600B-7A640816C0C8}"/>
              </a:ext>
            </a:extLst>
          </p:cNvPr>
          <p:cNvPicPr>
            <a:picLocks noChangeAspect="1"/>
          </p:cNvPicPr>
          <p:nvPr/>
        </p:nvPicPr>
        <p:blipFill>
          <a:blip r:embed="rId2"/>
          <a:stretch>
            <a:fillRect/>
          </a:stretch>
        </p:blipFill>
        <p:spPr>
          <a:xfrm>
            <a:off x="0" y="6559550"/>
            <a:ext cx="12192000" cy="393095"/>
          </a:xfrm>
          <a:prstGeom prst="rect">
            <a:avLst/>
          </a:prstGeom>
        </p:spPr>
      </p:pic>
      <p:sp>
        <p:nvSpPr>
          <p:cNvPr id="3" name="CaixaDeTexto 2">
            <a:extLst>
              <a:ext uri="{FF2B5EF4-FFF2-40B4-BE49-F238E27FC236}">
                <a16:creationId xmlns:a16="http://schemas.microsoft.com/office/drawing/2014/main" id="{96A884A4-FCDD-6C6E-88BB-C3764F4E9595}"/>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36</a:t>
            </a:r>
          </a:p>
        </p:txBody>
      </p:sp>
    </p:spTree>
    <p:extLst>
      <p:ext uri="{BB962C8B-B14F-4D97-AF65-F5344CB8AC3E}">
        <p14:creationId xmlns:p14="http://schemas.microsoft.com/office/powerpoint/2010/main" val="3358557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97A3B-FC69-B19C-65FA-E3F5CE500562}"/>
              </a:ext>
            </a:extLst>
          </p:cNvPr>
          <p:cNvSpPr>
            <a:spLocks noGrp="1"/>
          </p:cNvSpPr>
          <p:nvPr>
            <p:ph type="title"/>
          </p:nvPr>
        </p:nvSpPr>
        <p:spPr>
          <a:xfrm>
            <a:off x="838200" y="415261"/>
            <a:ext cx="10515600" cy="1325563"/>
          </a:xfrm>
        </p:spPr>
        <p:txBody>
          <a:bodyPr>
            <a:normAutofit/>
          </a:bodyPr>
          <a:lstStyle/>
          <a:p>
            <a:r>
              <a:rPr lang="pt-PT" sz="2000" dirty="0">
                <a:solidFill>
                  <a:srgbClr val="7AACD1"/>
                </a:solidFill>
              </a:rPr>
              <a:t>Q2: Os Boroughs onde estão registados mais crimes contra homens são os mesmos onde há mais crimes contra mulheres?</a:t>
            </a:r>
            <a:br>
              <a:rPr lang="pt-PT" sz="2000" dirty="0">
                <a:solidFill>
                  <a:srgbClr val="7AACD1"/>
                </a:solidFill>
              </a:rPr>
            </a:br>
            <a:endParaRPr lang="pt-PT" sz="2000" dirty="0">
              <a:solidFill>
                <a:srgbClr val="7AACD1"/>
              </a:solidFill>
            </a:endParaRPr>
          </a:p>
        </p:txBody>
      </p:sp>
      <p:pic>
        <p:nvPicPr>
          <p:cNvPr id="9" name="Imagem 8" descr="Uma imagem com texto, mapa, captura de ecrã&#10;&#10;Descrição gerada automaticamente">
            <a:extLst>
              <a:ext uri="{FF2B5EF4-FFF2-40B4-BE49-F238E27FC236}">
                <a16:creationId xmlns:a16="http://schemas.microsoft.com/office/drawing/2014/main" id="{8C802C0C-EACE-DB09-178B-EE18EF4A54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440" y="2062480"/>
            <a:ext cx="4542790" cy="1938541"/>
          </a:xfrm>
          <a:prstGeom prst="rect">
            <a:avLst/>
          </a:prstGeom>
        </p:spPr>
      </p:pic>
      <p:sp>
        <p:nvSpPr>
          <p:cNvPr id="10" name="CaixaDeTexto 9">
            <a:extLst>
              <a:ext uri="{FF2B5EF4-FFF2-40B4-BE49-F238E27FC236}">
                <a16:creationId xmlns:a16="http://schemas.microsoft.com/office/drawing/2014/main" id="{16679F17-CF9B-D2F6-57F3-1185B97F5534}"/>
              </a:ext>
            </a:extLst>
          </p:cNvPr>
          <p:cNvSpPr txBox="1"/>
          <p:nvPr/>
        </p:nvSpPr>
        <p:spPr>
          <a:xfrm>
            <a:off x="2346960" y="1690688"/>
            <a:ext cx="2231701" cy="369332"/>
          </a:xfrm>
          <a:prstGeom prst="rect">
            <a:avLst/>
          </a:prstGeom>
          <a:noFill/>
        </p:spPr>
        <p:txBody>
          <a:bodyPr wrap="none" rtlCol="0">
            <a:spAutoFit/>
          </a:bodyPr>
          <a:lstStyle/>
          <a:p>
            <a:r>
              <a:rPr lang="pt-PT" dirty="0" err="1"/>
              <a:t>Victim</a:t>
            </a:r>
            <a:r>
              <a:rPr lang="pt-PT" dirty="0"/>
              <a:t> Gender = Male</a:t>
            </a:r>
          </a:p>
        </p:txBody>
      </p:sp>
      <p:pic>
        <p:nvPicPr>
          <p:cNvPr id="12" name="Imagem 11" descr="Uma imagem com texto, mapa, captura de ecrã&#10;&#10;Descrição gerada automaticamente">
            <a:extLst>
              <a:ext uri="{FF2B5EF4-FFF2-40B4-BE49-F238E27FC236}">
                <a16:creationId xmlns:a16="http://schemas.microsoft.com/office/drawing/2014/main" id="{95470B2D-A674-99AA-DAF1-D8B3A04CEC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5922" y="2061874"/>
            <a:ext cx="4596132" cy="1939751"/>
          </a:xfrm>
          <a:prstGeom prst="rect">
            <a:avLst/>
          </a:prstGeom>
        </p:spPr>
      </p:pic>
      <p:sp>
        <p:nvSpPr>
          <p:cNvPr id="13" name="CaixaDeTexto 12">
            <a:extLst>
              <a:ext uri="{FF2B5EF4-FFF2-40B4-BE49-F238E27FC236}">
                <a16:creationId xmlns:a16="http://schemas.microsoft.com/office/drawing/2014/main" id="{B6C70D13-2524-E21F-7419-91BCB2B32A53}"/>
              </a:ext>
            </a:extLst>
          </p:cNvPr>
          <p:cNvSpPr txBox="1"/>
          <p:nvPr/>
        </p:nvSpPr>
        <p:spPr>
          <a:xfrm>
            <a:off x="7794949" y="1690688"/>
            <a:ext cx="2436693" cy="369332"/>
          </a:xfrm>
          <a:prstGeom prst="rect">
            <a:avLst/>
          </a:prstGeom>
          <a:noFill/>
        </p:spPr>
        <p:txBody>
          <a:bodyPr wrap="none" rtlCol="0">
            <a:spAutoFit/>
          </a:bodyPr>
          <a:lstStyle/>
          <a:p>
            <a:r>
              <a:rPr lang="pt-PT" dirty="0" err="1"/>
              <a:t>Victim</a:t>
            </a:r>
            <a:r>
              <a:rPr lang="pt-PT" dirty="0"/>
              <a:t> Gender = </a:t>
            </a:r>
            <a:r>
              <a:rPr lang="pt-PT" dirty="0" err="1"/>
              <a:t>Female</a:t>
            </a:r>
            <a:endParaRPr lang="pt-PT" dirty="0"/>
          </a:p>
        </p:txBody>
      </p:sp>
      <p:sp>
        <p:nvSpPr>
          <p:cNvPr id="14" name="CaixaDeTexto 13">
            <a:extLst>
              <a:ext uri="{FF2B5EF4-FFF2-40B4-BE49-F238E27FC236}">
                <a16:creationId xmlns:a16="http://schemas.microsoft.com/office/drawing/2014/main" id="{DF07F7D0-C12A-5581-68A1-9DFC2E478B76}"/>
              </a:ext>
            </a:extLst>
          </p:cNvPr>
          <p:cNvSpPr txBox="1"/>
          <p:nvPr/>
        </p:nvSpPr>
        <p:spPr>
          <a:xfrm>
            <a:off x="980440" y="4134415"/>
            <a:ext cx="10515600" cy="2308324"/>
          </a:xfrm>
          <a:prstGeom prst="rect">
            <a:avLst/>
          </a:prstGeom>
          <a:noFill/>
        </p:spPr>
        <p:txBody>
          <a:bodyPr wrap="square" rtlCol="0">
            <a:spAutoFit/>
          </a:bodyPr>
          <a:lstStyle/>
          <a:p>
            <a:r>
              <a:rPr lang="pt-PT" dirty="0"/>
              <a:t>Ao analisar as figuras, constata-se que, embora os Boroughs com menor número de vítimas apresentem semelhanças em ambos os géneros (indicados pela coloração mais clara nos mapas), os Boroughs considerados mais perigosos divergem significativamente. </a:t>
            </a:r>
          </a:p>
          <a:p>
            <a:endParaRPr lang="pt-PT" dirty="0"/>
          </a:p>
          <a:p>
            <a:r>
              <a:rPr lang="pt-PT" dirty="0"/>
              <a:t>- &gt; Portanto, conclui-se que os Boroughs mais perigosos para o género masculino não coincidem obrigatoriamente com os mais perigosos para o género feminino, sendo necessária uma estratégia para cada género em Boroughs distintos. No entanto, os Boroughs com menor incidência de crimes mantêm-se consistentes para ambos os géneros.</a:t>
            </a:r>
          </a:p>
        </p:txBody>
      </p:sp>
      <p:pic>
        <p:nvPicPr>
          <p:cNvPr id="3" name="Imagem 2">
            <a:extLst>
              <a:ext uri="{FF2B5EF4-FFF2-40B4-BE49-F238E27FC236}">
                <a16:creationId xmlns:a16="http://schemas.microsoft.com/office/drawing/2014/main" id="{5630162A-6053-8D68-5732-4FD170270885}"/>
              </a:ext>
            </a:extLst>
          </p:cNvPr>
          <p:cNvPicPr>
            <a:picLocks noChangeAspect="1"/>
          </p:cNvPicPr>
          <p:nvPr/>
        </p:nvPicPr>
        <p:blipFill>
          <a:blip r:embed="rId4"/>
          <a:stretch>
            <a:fillRect/>
          </a:stretch>
        </p:blipFill>
        <p:spPr>
          <a:xfrm>
            <a:off x="0" y="6559550"/>
            <a:ext cx="12192000" cy="393095"/>
          </a:xfrm>
          <a:prstGeom prst="rect">
            <a:avLst/>
          </a:prstGeom>
        </p:spPr>
      </p:pic>
      <p:sp>
        <p:nvSpPr>
          <p:cNvPr id="4" name="CaixaDeTexto 3">
            <a:extLst>
              <a:ext uri="{FF2B5EF4-FFF2-40B4-BE49-F238E27FC236}">
                <a16:creationId xmlns:a16="http://schemas.microsoft.com/office/drawing/2014/main" id="{6CA8F23D-2C0D-98F3-A75C-AB16E3F9C1E0}"/>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37</a:t>
            </a:r>
          </a:p>
        </p:txBody>
      </p:sp>
    </p:spTree>
    <p:extLst>
      <p:ext uri="{BB962C8B-B14F-4D97-AF65-F5344CB8AC3E}">
        <p14:creationId xmlns:p14="http://schemas.microsoft.com/office/powerpoint/2010/main" val="1078083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e Conteúdo 2">
            <a:extLst>
              <a:ext uri="{FF2B5EF4-FFF2-40B4-BE49-F238E27FC236}">
                <a16:creationId xmlns:a16="http://schemas.microsoft.com/office/drawing/2014/main" id="{B69F1A8E-2507-326A-EF2D-4E2985139EEE}"/>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PT" dirty="0"/>
              <a:t>Questão 3: Qual o método de homicídio mais sofrido por cada género? Qual a evolução desse método ao longo do tempo?</a:t>
            </a:r>
          </a:p>
        </p:txBody>
      </p:sp>
      <p:sp>
        <p:nvSpPr>
          <p:cNvPr id="5" name="Título 1">
            <a:extLst>
              <a:ext uri="{FF2B5EF4-FFF2-40B4-BE49-F238E27FC236}">
                <a16:creationId xmlns:a16="http://schemas.microsoft.com/office/drawing/2014/main" id="{C9745BAD-2553-D06A-AC61-0BCB4A046137}"/>
              </a:ext>
            </a:extLst>
          </p:cNvPr>
          <p:cNvSpPr>
            <a:spLocks noGrp="1"/>
          </p:cNvSpPr>
          <p:nvPr>
            <p:ph type="title"/>
          </p:nvPr>
        </p:nvSpPr>
        <p:spPr>
          <a:xfrm>
            <a:off x="838200" y="450582"/>
            <a:ext cx="8237434" cy="925289"/>
          </a:xfrm>
        </p:spPr>
        <p:txBody>
          <a:bodyPr>
            <a:normAutofit/>
          </a:bodyPr>
          <a:lstStyle/>
          <a:p>
            <a:r>
              <a:rPr lang="pt-PT" sz="4000" dirty="0">
                <a:solidFill>
                  <a:srgbClr val="2B5784"/>
                </a:solidFill>
              </a:rPr>
              <a:t>Questões analíticas (Homicide)</a:t>
            </a:r>
          </a:p>
        </p:txBody>
      </p:sp>
      <p:pic>
        <p:nvPicPr>
          <p:cNvPr id="2" name="Imagem 1">
            <a:extLst>
              <a:ext uri="{FF2B5EF4-FFF2-40B4-BE49-F238E27FC236}">
                <a16:creationId xmlns:a16="http://schemas.microsoft.com/office/drawing/2014/main" id="{86B30353-73A0-7637-91AD-7F61DBAAB03F}"/>
              </a:ext>
            </a:extLst>
          </p:cNvPr>
          <p:cNvPicPr>
            <a:picLocks noChangeAspect="1"/>
          </p:cNvPicPr>
          <p:nvPr/>
        </p:nvPicPr>
        <p:blipFill>
          <a:blip r:embed="rId2"/>
          <a:stretch>
            <a:fillRect/>
          </a:stretch>
        </p:blipFill>
        <p:spPr>
          <a:xfrm>
            <a:off x="0" y="6559550"/>
            <a:ext cx="12192000" cy="393095"/>
          </a:xfrm>
          <a:prstGeom prst="rect">
            <a:avLst/>
          </a:prstGeom>
        </p:spPr>
      </p:pic>
      <p:sp>
        <p:nvSpPr>
          <p:cNvPr id="3" name="CaixaDeTexto 2">
            <a:extLst>
              <a:ext uri="{FF2B5EF4-FFF2-40B4-BE49-F238E27FC236}">
                <a16:creationId xmlns:a16="http://schemas.microsoft.com/office/drawing/2014/main" id="{16E3D220-5368-000D-B917-A583BA0CF474}"/>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38</a:t>
            </a:r>
          </a:p>
        </p:txBody>
      </p:sp>
    </p:spTree>
    <p:extLst>
      <p:ext uri="{BB962C8B-B14F-4D97-AF65-F5344CB8AC3E}">
        <p14:creationId xmlns:p14="http://schemas.microsoft.com/office/powerpoint/2010/main" val="2607168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E2A93897-0BB8-62C3-55F2-C29BE18ED868}"/>
              </a:ext>
            </a:extLst>
          </p:cNvPr>
          <p:cNvSpPr>
            <a:spLocks noGrp="1"/>
          </p:cNvSpPr>
          <p:nvPr>
            <p:ph type="title"/>
          </p:nvPr>
        </p:nvSpPr>
        <p:spPr>
          <a:xfrm>
            <a:off x="838200" y="0"/>
            <a:ext cx="10515600" cy="1325563"/>
          </a:xfrm>
        </p:spPr>
        <p:txBody>
          <a:bodyPr>
            <a:normAutofit/>
          </a:bodyPr>
          <a:lstStyle/>
          <a:p>
            <a:r>
              <a:rPr lang="pt-PT" sz="2000" dirty="0">
                <a:solidFill>
                  <a:srgbClr val="7AACD1"/>
                </a:solidFill>
              </a:rPr>
              <a:t>Q3: Qual o método de homicídio mais sofrido por cada género? Qual a evolução desse método ao longo do tempo?</a:t>
            </a:r>
            <a:br>
              <a:rPr lang="pt-PT" sz="2000" dirty="0">
                <a:solidFill>
                  <a:srgbClr val="7AACD1"/>
                </a:solidFill>
              </a:rPr>
            </a:br>
            <a:endParaRPr lang="pt-PT" sz="2000" dirty="0">
              <a:solidFill>
                <a:srgbClr val="7AACD1"/>
              </a:solidFill>
            </a:endParaRPr>
          </a:p>
        </p:txBody>
      </p:sp>
      <p:sp>
        <p:nvSpPr>
          <p:cNvPr id="11" name="CaixaDeTexto 10">
            <a:extLst>
              <a:ext uri="{FF2B5EF4-FFF2-40B4-BE49-F238E27FC236}">
                <a16:creationId xmlns:a16="http://schemas.microsoft.com/office/drawing/2014/main" id="{CA68BD64-0100-FB8C-DCEF-C48486B471DE}"/>
              </a:ext>
            </a:extLst>
          </p:cNvPr>
          <p:cNvSpPr txBox="1"/>
          <p:nvPr/>
        </p:nvSpPr>
        <p:spPr>
          <a:xfrm>
            <a:off x="5167489" y="662781"/>
            <a:ext cx="6742341" cy="5909310"/>
          </a:xfrm>
          <a:prstGeom prst="rect">
            <a:avLst/>
          </a:prstGeom>
          <a:noFill/>
        </p:spPr>
        <p:txBody>
          <a:bodyPr wrap="square" rtlCol="0">
            <a:spAutoFit/>
          </a:bodyPr>
          <a:lstStyle/>
          <a:p>
            <a:r>
              <a:rPr lang="pt-PT" dirty="0"/>
              <a:t>- Como podemos visualizar nas imagens ao lado, o método de homicídio mais sofrido por ambos os géneros é "Knife or Sharp Implement", ou seja, esfaqueamento ou utilização de instrumentos perfurantes.</a:t>
            </a:r>
          </a:p>
          <a:p>
            <a:endParaRPr lang="pt-PT" dirty="0"/>
          </a:p>
          <a:p>
            <a:r>
              <a:rPr lang="pt-PT" dirty="0"/>
              <a:t>- Observamos também que a utilização deste método tem aumentado nos últimos anos.</a:t>
            </a:r>
          </a:p>
          <a:p>
            <a:r>
              <a:rPr lang="pt-PT" dirty="0"/>
              <a:t>- Este é um problema que se tornou particularmente relevante no Reino Unido, especialmente em Londres.</a:t>
            </a:r>
          </a:p>
          <a:p>
            <a:endParaRPr lang="pt-PT" dirty="0"/>
          </a:p>
          <a:p>
            <a:r>
              <a:rPr lang="pt-PT" dirty="0"/>
              <a:t>-&gt; Por isso, uma das formas de reduzir a criminalidade no Reino Unido poderia passar por diminuir o número de crimes cometidos através de esfaqueamento ou de objetos perfurantes, dado que estes representam uma parcela significativa dos métodos de homicídio para ambos os géneros.</a:t>
            </a:r>
          </a:p>
          <a:p>
            <a:pPr marL="285750" indent="-285750">
              <a:buFont typeface="Wingdings" pitchFamily="2" charset="2"/>
              <a:buChar char="è"/>
            </a:pPr>
            <a:endParaRPr lang="pt-PT" dirty="0"/>
          </a:p>
          <a:p>
            <a:r>
              <a:rPr lang="pt-PT" dirty="0"/>
              <a:t>-&gt; </a:t>
            </a:r>
            <a:r>
              <a:rPr lang="pt-PT" dirty="0">
                <a:latin typeface="Söhne"/>
              </a:rPr>
              <a:t>F</a:t>
            </a:r>
            <a:r>
              <a:rPr lang="pt-PT" b="0" i="0" u="none" strike="noStrike" dirty="0">
                <a:effectLst/>
                <a:latin typeface="Söhne"/>
              </a:rPr>
              <a:t>alta de disciplina entre os jovens e a influência de géneros musicais como o </a:t>
            </a:r>
            <a:r>
              <a:rPr lang="pt-PT" b="0" i="0" u="none" strike="noStrike" dirty="0" err="1">
                <a:effectLst/>
                <a:latin typeface="Söhne"/>
              </a:rPr>
              <a:t>drill</a:t>
            </a:r>
            <a:r>
              <a:rPr lang="pt-PT" b="0" i="0" u="none" strike="noStrike" dirty="0">
                <a:effectLst/>
                <a:latin typeface="Söhne"/>
              </a:rPr>
              <a:t>, que frequentemente glorificam a violência e estão em número 1 ouvido por jovens em Londres, junto à facilidade de acesso a objetos cortantes, podem ser algumas justificações para o aumento de homicídios por este método.</a:t>
            </a:r>
            <a:endParaRPr lang="pt-PT" dirty="0"/>
          </a:p>
        </p:txBody>
      </p:sp>
      <p:pic>
        <p:nvPicPr>
          <p:cNvPr id="15" name="Imagem 14" descr="Uma imagem com texto, diagrama, software, captura de ecrã&#10;&#10;Descrição gerada automaticamente">
            <a:extLst>
              <a:ext uri="{FF2B5EF4-FFF2-40B4-BE49-F238E27FC236}">
                <a16:creationId xmlns:a16="http://schemas.microsoft.com/office/drawing/2014/main" id="{B7BFC0E0-7CA3-D6EA-F719-BAB294F830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008" y="3696761"/>
            <a:ext cx="4192317" cy="2788339"/>
          </a:xfrm>
          <a:prstGeom prst="rect">
            <a:avLst/>
          </a:prstGeom>
        </p:spPr>
      </p:pic>
      <p:pic>
        <p:nvPicPr>
          <p:cNvPr id="17" name="Imagem 16" descr="Uma imagem com texto, captura de ecrã, design&#10;&#10;Descrição gerada automaticamente">
            <a:extLst>
              <a:ext uri="{FF2B5EF4-FFF2-40B4-BE49-F238E27FC236}">
                <a16:creationId xmlns:a16="http://schemas.microsoft.com/office/drawing/2014/main" id="{F4BE1799-0BDC-E2CF-5B0C-D0760B6E69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008" y="821383"/>
            <a:ext cx="4182509" cy="2788339"/>
          </a:xfrm>
          <a:prstGeom prst="rect">
            <a:avLst/>
          </a:prstGeom>
        </p:spPr>
      </p:pic>
      <p:pic>
        <p:nvPicPr>
          <p:cNvPr id="2" name="Imagem 1">
            <a:extLst>
              <a:ext uri="{FF2B5EF4-FFF2-40B4-BE49-F238E27FC236}">
                <a16:creationId xmlns:a16="http://schemas.microsoft.com/office/drawing/2014/main" id="{BC49BD21-F73C-0D13-6CE6-3CB0E8495A28}"/>
              </a:ext>
            </a:extLst>
          </p:cNvPr>
          <p:cNvPicPr>
            <a:picLocks noChangeAspect="1"/>
          </p:cNvPicPr>
          <p:nvPr/>
        </p:nvPicPr>
        <p:blipFill>
          <a:blip r:embed="rId5"/>
          <a:stretch>
            <a:fillRect/>
          </a:stretch>
        </p:blipFill>
        <p:spPr>
          <a:xfrm>
            <a:off x="0" y="6559550"/>
            <a:ext cx="12192000" cy="393095"/>
          </a:xfrm>
          <a:prstGeom prst="rect">
            <a:avLst/>
          </a:prstGeom>
        </p:spPr>
      </p:pic>
      <p:sp>
        <p:nvSpPr>
          <p:cNvPr id="3" name="CaixaDeTexto 2">
            <a:extLst>
              <a:ext uri="{FF2B5EF4-FFF2-40B4-BE49-F238E27FC236}">
                <a16:creationId xmlns:a16="http://schemas.microsoft.com/office/drawing/2014/main" id="{71358CA1-A237-7725-47A8-ACF1CC06C742}"/>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39</a:t>
            </a:r>
          </a:p>
        </p:txBody>
      </p:sp>
    </p:spTree>
    <p:extLst>
      <p:ext uri="{BB962C8B-B14F-4D97-AF65-F5344CB8AC3E}">
        <p14:creationId xmlns:p14="http://schemas.microsoft.com/office/powerpoint/2010/main" val="3075419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84059A-6687-F00F-2E82-7373FE791529}"/>
              </a:ext>
            </a:extLst>
          </p:cNvPr>
          <p:cNvSpPr>
            <a:spLocks noGrp="1"/>
          </p:cNvSpPr>
          <p:nvPr>
            <p:ph type="title"/>
          </p:nvPr>
        </p:nvSpPr>
        <p:spPr/>
        <p:txBody>
          <a:bodyPr/>
          <a:lstStyle/>
          <a:p>
            <a:r>
              <a:rPr lang="pt-PT" dirty="0">
                <a:solidFill>
                  <a:srgbClr val="2B5784"/>
                </a:solidFill>
              </a:rPr>
              <a:t>Tecnologias utilizadas</a:t>
            </a:r>
          </a:p>
        </p:txBody>
      </p:sp>
      <p:sp>
        <p:nvSpPr>
          <p:cNvPr id="3" name="Marcador de Posição de Conteúdo 2">
            <a:extLst>
              <a:ext uri="{FF2B5EF4-FFF2-40B4-BE49-F238E27FC236}">
                <a16:creationId xmlns:a16="http://schemas.microsoft.com/office/drawing/2014/main" id="{3A0CA668-17FA-0D70-06AF-F29545FF7E49}"/>
              </a:ext>
            </a:extLst>
          </p:cNvPr>
          <p:cNvSpPr>
            <a:spLocks noGrp="1"/>
          </p:cNvSpPr>
          <p:nvPr>
            <p:ph idx="1"/>
          </p:nvPr>
        </p:nvSpPr>
        <p:spPr/>
        <p:txBody>
          <a:bodyPr/>
          <a:lstStyle/>
          <a:p>
            <a:r>
              <a:rPr lang="pt-PT" dirty="0">
                <a:solidFill>
                  <a:schemeClr val="bg2">
                    <a:lumMod val="25000"/>
                  </a:schemeClr>
                </a:solidFill>
              </a:rPr>
              <a:t>Para o trabalho utilizamos um leque de tecnologias de dados:</a:t>
            </a:r>
          </a:p>
          <a:p>
            <a:r>
              <a:rPr lang="pt-PT" dirty="0" err="1">
                <a:solidFill>
                  <a:schemeClr val="bg2">
                    <a:lumMod val="25000"/>
                  </a:schemeClr>
                </a:solidFill>
              </a:rPr>
              <a:t>Talend</a:t>
            </a:r>
            <a:r>
              <a:rPr lang="pt-PT" dirty="0">
                <a:solidFill>
                  <a:schemeClr val="bg2">
                    <a:lumMod val="25000"/>
                  </a:schemeClr>
                </a:solidFill>
              </a:rPr>
              <a:t> Open </a:t>
            </a:r>
            <a:r>
              <a:rPr lang="pt-PT" dirty="0" err="1">
                <a:solidFill>
                  <a:schemeClr val="bg2">
                    <a:lumMod val="25000"/>
                  </a:schemeClr>
                </a:solidFill>
              </a:rPr>
              <a:t>Studio</a:t>
            </a:r>
            <a:r>
              <a:rPr lang="pt-PT" dirty="0">
                <a:solidFill>
                  <a:schemeClr val="bg2">
                    <a:lumMod val="25000"/>
                  </a:schemeClr>
                </a:solidFill>
              </a:rPr>
              <a:t> para Data </a:t>
            </a:r>
            <a:r>
              <a:rPr lang="pt-PT" dirty="0" err="1">
                <a:solidFill>
                  <a:schemeClr val="bg2">
                    <a:lumMod val="25000"/>
                  </a:schemeClr>
                </a:solidFill>
              </a:rPr>
              <a:t>Quality</a:t>
            </a:r>
            <a:r>
              <a:rPr lang="pt-PT" dirty="0">
                <a:solidFill>
                  <a:schemeClr val="bg2">
                    <a:lumMod val="25000"/>
                  </a:schemeClr>
                </a:solidFill>
              </a:rPr>
              <a:t> e Data </a:t>
            </a:r>
            <a:r>
              <a:rPr lang="pt-PT" dirty="0" err="1">
                <a:solidFill>
                  <a:schemeClr val="bg2">
                    <a:lumMod val="25000"/>
                  </a:schemeClr>
                </a:solidFill>
              </a:rPr>
              <a:t>Profiling</a:t>
            </a:r>
            <a:r>
              <a:rPr lang="pt-PT" dirty="0">
                <a:solidFill>
                  <a:schemeClr val="bg2">
                    <a:lumMod val="25000"/>
                  </a:schemeClr>
                </a:solidFill>
              </a:rPr>
              <a:t>.</a:t>
            </a:r>
          </a:p>
          <a:p>
            <a:r>
              <a:rPr lang="pt-PT" dirty="0" err="1">
                <a:solidFill>
                  <a:schemeClr val="bg2">
                    <a:lumMod val="25000"/>
                  </a:schemeClr>
                </a:solidFill>
              </a:rPr>
              <a:t>JupyterLab</a:t>
            </a:r>
            <a:r>
              <a:rPr lang="pt-PT" dirty="0">
                <a:solidFill>
                  <a:schemeClr val="bg2">
                    <a:lumMod val="25000"/>
                  </a:schemeClr>
                </a:solidFill>
              </a:rPr>
              <a:t> e </a:t>
            </a:r>
            <a:r>
              <a:rPr lang="pt-PT" dirty="0" err="1">
                <a:solidFill>
                  <a:schemeClr val="bg2">
                    <a:lumMod val="25000"/>
                  </a:schemeClr>
                </a:solidFill>
              </a:rPr>
              <a:t>ApacheSpark</a:t>
            </a:r>
            <a:r>
              <a:rPr lang="pt-PT" dirty="0">
                <a:solidFill>
                  <a:schemeClr val="bg2">
                    <a:lumMod val="25000"/>
                  </a:schemeClr>
                </a:solidFill>
              </a:rPr>
              <a:t> como interface para a criação de scripts.</a:t>
            </a:r>
          </a:p>
          <a:p>
            <a:r>
              <a:rPr lang="pt-PT" dirty="0" err="1">
                <a:solidFill>
                  <a:schemeClr val="bg2">
                    <a:lumMod val="25000"/>
                  </a:schemeClr>
                </a:solidFill>
              </a:rPr>
              <a:t>Spark</a:t>
            </a:r>
            <a:r>
              <a:rPr lang="pt-PT" dirty="0">
                <a:solidFill>
                  <a:schemeClr val="bg2">
                    <a:lumMod val="25000"/>
                  </a:schemeClr>
                </a:solidFill>
              </a:rPr>
              <a:t>, </a:t>
            </a:r>
            <a:r>
              <a:rPr lang="pt-PT" dirty="0" err="1">
                <a:solidFill>
                  <a:schemeClr val="bg2">
                    <a:lumMod val="25000"/>
                  </a:schemeClr>
                </a:solidFill>
              </a:rPr>
              <a:t>Hive</a:t>
            </a:r>
            <a:r>
              <a:rPr lang="pt-PT" dirty="0">
                <a:solidFill>
                  <a:schemeClr val="bg2">
                    <a:lumMod val="25000"/>
                  </a:schemeClr>
                </a:solidFill>
              </a:rPr>
              <a:t> e HDFS para a implementação da </a:t>
            </a:r>
            <a:r>
              <a:rPr lang="pt-PT" dirty="0" err="1">
                <a:solidFill>
                  <a:schemeClr val="bg2">
                    <a:lumMod val="25000"/>
                  </a:schemeClr>
                </a:solidFill>
              </a:rPr>
              <a:t>landing</a:t>
            </a:r>
            <a:r>
              <a:rPr lang="pt-PT" dirty="0">
                <a:solidFill>
                  <a:schemeClr val="bg2">
                    <a:lumMod val="25000"/>
                  </a:schemeClr>
                </a:solidFill>
              </a:rPr>
              <a:t> zone na camada Bronze e respetivas Data Pipelines até à camada de Gold.</a:t>
            </a:r>
          </a:p>
          <a:p>
            <a:r>
              <a:rPr lang="pt-PT" dirty="0" err="1">
                <a:solidFill>
                  <a:schemeClr val="bg2">
                    <a:lumMod val="25000"/>
                  </a:schemeClr>
                </a:solidFill>
              </a:rPr>
              <a:t>Tableau</a:t>
            </a:r>
            <a:r>
              <a:rPr lang="pt-PT" dirty="0">
                <a:solidFill>
                  <a:schemeClr val="bg2">
                    <a:lumMod val="25000"/>
                  </a:schemeClr>
                </a:solidFill>
              </a:rPr>
              <a:t> Desktop para a realização das Dashboards e </a:t>
            </a:r>
            <a:r>
              <a:rPr lang="pt-PT" dirty="0" err="1">
                <a:solidFill>
                  <a:schemeClr val="bg2">
                    <a:lumMod val="25000"/>
                  </a:schemeClr>
                </a:solidFill>
              </a:rPr>
              <a:t>Analytical</a:t>
            </a:r>
            <a:r>
              <a:rPr lang="pt-PT" dirty="0">
                <a:solidFill>
                  <a:schemeClr val="bg2">
                    <a:lumMod val="25000"/>
                  </a:schemeClr>
                </a:solidFill>
              </a:rPr>
              <a:t> </a:t>
            </a:r>
            <a:r>
              <a:rPr lang="pt-PT" dirty="0" err="1">
                <a:solidFill>
                  <a:schemeClr val="bg2">
                    <a:lumMod val="25000"/>
                  </a:schemeClr>
                </a:solidFill>
              </a:rPr>
              <a:t>Quering</a:t>
            </a:r>
            <a:r>
              <a:rPr lang="pt-PT" dirty="0">
                <a:solidFill>
                  <a:schemeClr val="bg2">
                    <a:lumMod val="25000"/>
                  </a:schemeClr>
                </a:solidFill>
              </a:rPr>
              <a:t>. (Trino e Presto)</a:t>
            </a:r>
          </a:p>
          <a:p>
            <a:endParaRPr lang="pt-PT" dirty="0"/>
          </a:p>
        </p:txBody>
      </p:sp>
      <p:sp>
        <p:nvSpPr>
          <p:cNvPr id="4" name="Retângulo: Cantos Arredondados 3">
            <a:extLst>
              <a:ext uri="{FF2B5EF4-FFF2-40B4-BE49-F238E27FC236}">
                <a16:creationId xmlns:a16="http://schemas.microsoft.com/office/drawing/2014/main" id="{E3F5F3F9-4EF4-6895-EDB2-D33294C9E929}"/>
              </a:ext>
            </a:extLst>
          </p:cNvPr>
          <p:cNvSpPr/>
          <p:nvPr/>
        </p:nvSpPr>
        <p:spPr>
          <a:xfrm>
            <a:off x="-56891" y="6560820"/>
            <a:ext cx="2642118" cy="359410"/>
          </a:xfrm>
          <a:prstGeom prst="roundRect">
            <a:avLst/>
          </a:prstGeom>
          <a:solidFill>
            <a:srgbClr val="AB93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Cantos Arredondados 4">
            <a:extLst>
              <a:ext uri="{FF2B5EF4-FFF2-40B4-BE49-F238E27FC236}">
                <a16:creationId xmlns:a16="http://schemas.microsoft.com/office/drawing/2014/main" id="{82EA6FE1-6C87-B93B-AC6C-EB4A82B9E775}"/>
              </a:ext>
            </a:extLst>
          </p:cNvPr>
          <p:cNvSpPr/>
          <p:nvPr/>
        </p:nvSpPr>
        <p:spPr>
          <a:xfrm>
            <a:off x="2762768" y="6560820"/>
            <a:ext cx="9470136" cy="359410"/>
          </a:xfrm>
          <a:prstGeom prst="roundRect">
            <a:avLst/>
          </a:prstGeom>
          <a:solidFill>
            <a:srgbClr val="7AAC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CaixaDeTexto 5">
            <a:extLst>
              <a:ext uri="{FF2B5EF4-FFF2-40B4-BE49-F238E27FC236}">
                <a16:creationId xmlns:a16="http://schemas.microsoft.com/office/drawing/2014/main" id="{252C0D34-037D-1F02-2281-77D876063136}"/>
              </a:ext>
            </a:extLst>
          </p:cNvPr>
          <p:cNvSpPr txBox="1"/>
          <p:nvPr/>
        </p:nvSpPr>
        <p:spPr>
          <a:xfrm>
            <a:off x="1503680" y="6586636"/>
            <a:ext cx="1498600" cy="307777"/>
          </a:xfrm>
          <a:prstGeom prst="rect">
            <a:avLst/>
          </a:prstGeom>
          <a:noFill/>
        </p:spPr>
        <p:txBody>
          <a:bodyPr wrap="square" rtlCol="0">
            <a:spAutoFit/>
          </a:bodyPr>
          <a:lstStyle/>
          <a:p>
            <a:r>
              <a:rPr lang="pt-PT" sz="1400" dirty="0">
                <a:solidFill>
                  <a:schemeClr val="bg2">
                    <a:lumMod val="25000"/>
                  </a:schemeClr>
                </a:solidFill>
              </a:rPr>
              <a:t>2023/2024</a:t>
            </a:r>
          </a:p>
        </p:txBody>
      </p:sp>
      <p:sp>
        <p:nvSpPr>
          <p:cNvPr id="7" name="Marcador de Posição do Rodapé 5">
            <a:extLst>
              <a:ext uri="{FF2B5EF4-FFF2-40B4-BE49-F238E27FC236}">
                <a16:creationId xmlns:a16="http://schemas.microsoft.com/office/drawing/2014/main" id="{31E9C7E4-993E-6B33-EE56-B04074DF24B1}"/>
              </a:ext>
            </a:extLst>
          </p:cNvPr>
          <p:cNvSpPr>
            <a:spLocks noGrp="1"/>
          </p:cNvSpPr>
          <p:nvPr>
            <p:ph type="ftr" sz="quarter" idx="11"/>
          </p:nvPr>
        </p:nvSpPr>
        <p:spPr>
          <a:xfrm>
            <a:off x="2834640" y="6608108"/>
            <a:ext cx="9144259" cy="228600"/>
          </a:xfrm>
        </p:spPr>
        <p:txBody>
          <a:bodyPr rtlCol="0"/>
          <a:lstStyle/>
          <a:p>
            <a:pPr algn="l" rtl="0"/>
            <a:r>
              <a:rPr lang="pt-PT" sz="1400" dirty="0">
                <a:solidFill>
                  <a:schemeClr val="bg2">
                    <a:lumMod val="25000"/>
                  </a:schemeClr>
                </a:solidFill>
              </a:rPr>
              <a:t>Engenharia de Dados para Suporte à Tomada de Decisão</a:t>
            </a:r>
          </a:p>
        </p:txBody>
      </p:sp>
      <p:sp>
        <p:nvSpPr>
          <p:cNvPr id="8" name="CaixaDeTexto 7">
            <a:extLst>
              <a:ext uri="{FF2B5EF4-FFF2-40B4-BE49-F238E27FC236}">
                <a16:creationId xmlns:a16="http://schemas.microsoft.com/office/drawing/2014/main" id="{14D9DA15-0046-379A-C42A-BACC5804AAFA}"/>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4</a:t>
            </a:r>
          </a:p>
        </p:txBody>
      </p:sp>
    </p:spTree>
    <p:extLst>
      <p:ext uri="{BB962C8B-B14F-4D97-AF65-F5344CB8AC3E}">
        <p14:creationId xmlns:p14="http://schemas.microsoft.com/office/powerpoint/2010/main" val="4045464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D366388-EC6A-4E67-4571-6DE809C686B0}"/>
              </a:ext>
            </a:extLst>
          </p:cNvPr>
          <p:cNvSpPr>
            <a:spLocks noGrp="1"/>
          </p:cNvSpPr>
          <p:nvPr>
            <p:ph type="title"/>
          </p:nvPr>
        </p:nvSpPr>
        <p:spPr>
          <a:xfrm>
            <a:off x="838200" y="450582"/>
            <a:ext cx="8237434" cy="925289"/>
          </a:xfrm>
        </p:spPr>
        <p:txBody>
          <a:bodyPr>
            <a:normAutofit/>
          </a:bodyPr>
          <a:lstStyle/>
          <a:p>
            <a:r>
              <a:rPr lang="pt-PT" sz="4000" dirty="0">
                <a:solidFill>
                  <a:srgbClr val="2B5784"/>
                </a:solidFill>
              </a:rPr>
              <a:t>Questões analíticas (Homicide e Crime)</a:t>
            </a:r>
          </a:p>
        </p:txBody>
      </p:sp>
      <p:sp>
        <p:nvSpPr>
          <p:cNvPr id="5" name="Marcador de Posição de Conteúdo 2">
            <a:extLst>
              <a:ext uri="{FF2B5EF4-FFF2-40B4-BE49-F238E27FC236}">
                <a16:creationId xmlns:a16="http://schemas.microsoft.com/office/drawing/2014/main" id="{23AC33CE-7C26-F386-8305-277612052725}"/>
              </a:ext>
            </a:extLst>
          </p:cNvPr>
          <p:cNvSpPr>
            <a:spLocks noGrp="1"/>
          </p:cNvSpPr>
          <p:nvPr>
            <p:ph idx="1"/>
          </p:nvPr>
        </p:nvSpPr>
        <p:spPr>
          <a:xfrm>
            <a:off x="838200" y="1825625"/>
            <a:ext cx="10515600" cy="4351338"/>
          </a:xfrm>
        </p:spPr>
        <p:txBody>
          <a:bodyPr/>
          <a:lstStyle/>
          <a:p>
            <a:r>
              <a:rPr lang="pt-PT" sz="2800" dirty="0"/>
              <a:t>Questão 4: Qual a relação entre o a faixa etária das vítimas de Homicídio entre homens e mulheres nos últimos anos? E nos agressores? Estarão as autoridades a dar a devida atenção?</a:t>
            </a:r>
            <a:endParaRPr lang="pt-PT" dirty="0"/>
          </a:p>
        </p:txBody>
      </p:sp>
      <p:pic>
        <p:nvPicPr>
          <p:cNvPr id="6" name="Imagem 5">
            <a:extLst>
              <a:ext uri="{FF2B5EF4-FFF2-40B4-BE49-F238E27FC236}">
                <a16:creationId xmlns:a16="http://schemas.microsoft.com/office/drawing/2014/main" id="{FAC4FBB9-E38C-054E-CA5F-52EE8839F042}"/>
              </a:ext>
            </a:extLst>
          </p:cNvPr>
          <p:cNvPicPr>
            <a:picLocks noChangeAspect="1"/>
          </p:cNvPicPr>
          <p:nvPr/>
        </p:nvPicPr>
        <p:blipFill>
          <a:blip r:embed="rId2"/>
          <a:stretch>
            <a:fillRect/>
          </a:stretch>
        </p:blipFill>
        <p:spPr>
          <a:xfrm>
            <a:off x="0" y="6559550"/>
            <a:ext cx="12192000" cy="393095"/>
          </a:xfrm>
          <a:prstGeom prst="rect">
            <a:avLst/>
          </a:prstGeom>
        </p:spPr>
      </p:pic>
      <p:sp>
        <p:nvSpPr>
          <p:cNvPr id="7" name="CaixaDeTexto 6">
            <a:extLst>
              <a:ext uri="{FF2B5EF4-FFF2-40B4-BE49-F238E27FC236}">
                <a16:creationId xmlns:a16="http://schemas.microsoft.com/office/drawing/2014/main" id="{71367964-128F-A9A5-3456-061FE4C185A6}"/>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40</a:t>
            </a:r>
          </a:p>
        </p:txBody>
      </p:sp>
    </p:spTree>
    <p:extLst>
      <p:ext uri="{BB962C8B-B14F-4D97-AF65-F5344CB8AC3E}">
        <p14:creationId xmlns:p14="http://schemas.microsoft.com/office/powerpoint/2010/main" val="1201728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C1753-EF8B-6870-76E9-9037EECB760E}"/>
              </a:ext>
            </a:extLst>
          </p:cNvPr>
          <p:cNvSpPr>
            <a:spLocks noGrp="1"/>
          </p:cNvSpPr>
          <p:nvPr>
            <p:ph type="title"/>
          </p:nvPr>
        </p:nvSpPr>
        <p:spPr>
          <a:xfrm>
            <a:off x="838200" y="395155"/>
            <a:ext cx="10515600" cy="711645"/>
          </a:xfrm>
        </p:spPr>
        <p:txBody>
          <a:bodyPr>
            <a:normAutofit/>
          </a:bodyPr>
          <a:lstStyle/>
          <a:p>
            <a:pPr>
              <a:lnSpc>
                <a:spcPct val="100000"/>
              </a:lnSpc>
            </a:pPr>
            <a:r>
              <a:rPr lang="pt-PT" sz="2000" dirty="0">
                <a:solidFill>
                  <a:srgbClr val="7AACD1"/>
                </a:solidFill>
              </a:rPr>
              <a:t>Q4: Qual a faixa etária que mais sofre de homicídios? E que mais pratica agressão? Estarão as autoridades a dar a devida atenção?</a:t>
            </a:r>
          </a:p>
        </p:txBody>
      </p:sp>
      <p:pic>
        <p:nvPicPr>
          <p:cNvPr id="4" name="Imagem 3">
            <a:extLst>
              <a:ext uri="{FF2B5EF4-FFF2-40B4-BE49-F238E27FC236}">
                <a16:creationId xmlns:a16="http://schemas.microsoft.com/office/drawing/2014/main" id="{9ECCD7A2-8642-9B91-930C-DE7FD58E094E}"/>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FFEF0047-798F-20F4-9CF7-7BE4B9F7AE12}"/>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41</a:t>
            </a:r>
          </a:p>
        </p:txBody>
      </p:sp>
      <p:sp>
        <p:nvSpPr>
          <p:cNvPr id="6" name="CaixaDeTexto 5">
            <a:extLst>
              <a:ext uri="{FF2B5EF4-FFF2-40B4-BE49-F238E27FC236}">
                <a16:creationId xmlns:a16="http://schemas.microsoft.com/office/drawing/2014/main" id="{10685647-D4B4-677B-266D-4303EA1B7258}"/>
              </a:ext>
            </a:extLst>
          </p:cNvPr>
          <p:cNvSpPr txBox="1"/>
          <p:nvPr/>
        </p:nvSpPr>
        <p:spPr>
          <a:xfrm>
            <a:off x="996696" y="1213406"/>
            <a:ext cx="10259568" cy="369332"/>
          </a:xfrm>
          <a:prstGeom prst="rect">
            <a:avLst/>
          </a:prstGeom>
          <a:noFill/>
        </p:spPr>
        <p:txBody>
          <a:bodyPr wrap="square" rtlCol="0">
            <a:spAutoFit/>
          </a:bodyPr>
          <a:lstStyle/>
          <a:p>
            <a:r>
              <a:rPr lang="pt-PT" dirty="0"/>
              <a:t>Entre 2017-2021:          Vítimas:                           Masculino                                    Feminino</a:t>
            </a:r>
          </a:p>
        </p:txBody>
      </p:sp>
      <p:sp>
        <p:nvSpPr>
          <p:cNvPr id="13" name="CaixaDeTexto 12">
            <a:extLst>
              <a:ext uri="{FF2B5EF4-FFF2-40B4-BE49-F238E27FC236}">
                <a16:creationId xmlns:a16="http://schemas.microsoft.com/office/drawing/2014/main" id="{DE4F54AC-DE1A-EB31-979E-A4BF6482FD66}"/>
              </a:ext>
            </a:extLst>
          </p:cNvPr>
          <p:cNvSpPr txBox="1"/>
          <p:nvPr/>
        </p:nvSpPr>
        <p:spPr>
          <a:xfrm>
            <a:off x="996696" y="2292875"/>
            <a:ext cx="10259568" cy="369332"/>
          </a:xfrm>
          <a:prstGeom prst="rect">
            <a:avLst/>
          </a:prstGeom>
          <a:noFill/>
        </p:spPr>
        <p:txBody>
          <a:bodyPr wrap="square" rtlCol="0">
            <a:spAutoFit/>
          </a:bodyPr>
          <a:lstStyle/>
          <a:p>
            <a:r>
              <a:rPr lang="pt-PT" dirty="0"/>
              <a:t>Entre 2017-2021:          Agressores:                      Masculino                                    Feminino</a:t>
            </a:r>
          </a:p>
        </p:txBody>
      </p:sp>
      <p:sp>
        <p:nvSpPr>
          <p:cNvPr id="19" name="CaixaDeTexto 18">
            <a:extLst>
              <a:ext uri="{FF2B5EF4-FFF2-40B4-BE49-F238E27FC236}">
                <a16:creationId xmlns:a16="http://schemas.microsoft.com/office/drawing/2014/main" id="{481C1ABF-9CCC-21B9-ADC4-56FB4647C041}"/>
              </a:ext>
            </a:extLst>
          </p:cNvPr>
          <p:cNvSpPr txBox="1"/>
          <p:nvPr/>
        </p:nvSpPr>
        <p:spPr>
          <a:xfrm>
            <a:off x="1090218" y="3430037"/>
            <a:ext cx="10622280" cy="3200876"/>
          </a:xfrm>
          <a:prstGeom prst="rect">
            <a:avLst/>
          </a:prstGeom>
          <a:noFill/>
        </p:spPr>
        <p:txBody>
          <a:bodyPr wrap="square" rtlCol="0">
            <a:spAutoFit/>
          </a:bodyPr>
          <a:lstStyle/>
          <a:p>
            <a:r>
              <a:rPr lang="pt-PT" sz="1700" dirty="0"/>
              <a:t>- Como podemos visualizar, as vítimas são, para ambos os géneros, maioritariamente adultos com mais de 35 anos, sendo este padrão mais acentuado no sexo feminino.</a:t>
            </a:r>
          </a:p>
          <a:p>
            <a:r>
              <a:rPr lang="pt-PT" sz="1700" dirty="0"/>
              <a:t>- No caso dos agressores, observa-se uma grande discrepância. Enquanto que para o sexo feminino o intervalo de idades é bem distribuído, a análise dos agressores do sexo masculino revela que uma grande parte é constituída por jovens, isto é, entre os 0-24 anos. </a:t>
            </a:r>
            <a:r>
              <a:rPr lang="pt-PT" sz="1500" b="0" i="0" u="none" strike="noStrike" dirty="0">
                <a:effectLst/>
                <a:latin typeface="Söhne"/>
              </a:rPr>
              <a:t>(Uma possível justificação para isto é que as punições para jovens que cometem crimes são mais leves, pois ainda não atingiram a maioridade penal, que é aos 18 anos.)</a:t>
            </a:r>
            <a:endParaRPr lang="pt-PT" sz="1500" dirty="0"/>
          </a:p>
          <a:p>
            <a:endParaRPr lang="pt-PT" sz="1700" dirty="0"/>
          </a:p>
          <a:p>
            <a:r>
              <a:rPr lang="pt-PT" sz="1700" dirty="0"/>
              <a:t>-&gt; Estes dados levam-nos a concluir que existe um problema significativo com os jovens do género masculino que necessita de ser abordado. Também nos permite concluir que devemos proteger os mais velhos, visto ser a faixa etária que sofre mais com homicídios.</a:t>
            </a:r>
          </a:p>
          <a:p>
            <a:r>
              <a:rPr lang="pt-PT" sz="1700" dirty="0"/>
              <a:t>-&gt; Dado que os jovens representam o futuro, esta tendência de jovens agressores poderá, a longo prazo, contribuir para um aumento da criminalidade.</a:t>
            </a:r>
          </a:p>
        </p:txBody>
      </p:sp>
      <p:pic>
        <p:nvPicPr>
          <p:cNvPr id="7" name="Imagem 6" descr="Uma imagem com texto, captura de ecrã, Tipo de letra, file&#10;&#10;Descrição gerada automaticamente">
            <a:extLst>
              <a:ext uri="{FF2B5EF4-FFF2-40B4-BE49-F238E27FC236}">
                <a16:creationId xmlns:a16="http://schemas.microsoft.com/office/drawing/2014/main" id="{6F58A6CE-3524-C218-14EA-6294F66E6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6489" y="2662207"/>
            <a:ext cx="2313870" cy="714481"/>
          </a:xfrm>
          <a:prstGeom prst="rect">
            <a:avLst/>
          </a:prstGeom>
        </p:spPr>
      </p:pic>
      <p:pic>
        <p:nvPicPr>
          <p:cNvPr id="9" name="Imagem 8" descr="Uma imagem com texto, captura de ecrã, Tipo de letra, file&#10;&#10;Descrição gerada automaticamente">
            <a:extLst>
              <a:ext uri="{FF2B5EF4-FFF2-40B4-BE49-F238E27FC236}">
                <a16:creationId xmlns:a16="http://schemas.microsoft.com/office/drawing/2014/main" id="{19951697-6DB9-D637-0CCD-8BB3FEDEE9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1369" y="2669811"/>
            <a:ext cx="2551986" cy="699273"/>
          </a:xfrm>
          <a:prstGeom prst="rect">
            <a:avLst/>
          </a:prstGeom>
        </p:spPr>
      </p:pic>
      <p:pic>
        <p:nvPicPr>
          <p:cNvPr id="14" name="Imagem 13" descr="Uma imagem com texto, captura de ecrã, Tipo de letra, file&#10;&#10;Descrição gerada automaticamente">
            <a:extLst>
              <a:ext uri="{FF2B5EF4-FFF2-40B4-BE49-F238E27FC236}">
                <a16:creationId xmlns:a16="http://schemas.microsoft.com/office/drawing/2014/main" id="{34BC04B1-B2CC-E87F-B6BD-CDB7FA6A3A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6528" y="1689345"/>
            <a:ext cx="2201669" cy="653363"/>
          </a:xfrm>
          <a:prstGeom prst="rect">
            <a:avLst/>
          </a:prstGeom>
        </p:spPr>
      </p:pic>
      <p:pic>
        <p:nvPicPr>
          <p:cNvPr id="18" name="Imagem 17" descr="Uma imagem com texto, captura de ecrã, Tipo de letra, file&#10;&#10;Descrição gerada automaticamente">
            <a:extLst>
              <a:ext uri="{FF2B5EF4-FFF2-40B4-BE49-F238E27FC236}">
                <a16:creationId xmlns:a16="http://schemas.microsoft.com/office/drawing/2014/main" id="{36753CE1-AA3A-65AC-BDA9-1A99245FD5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78689" y="1549387"/>
            <a:ext cx="2201670" cy="632980"/>
          </a:xfrm>
          <a:prstGeom prst="rect">
            <a:avLst/>
          </a:prstGeom>
        </p:spPr>
      </p:pic>
    </p:spTree>
    <p:extLst>
      <p:ext uri="{BB962C8B-B14F-4D97-AF65-F5344CB8AC3E}">
        <p14:creationId xmlns:p14="http://schemas.microsoft.com/office/powerpoint/2010/main" val="1786155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5951F5F3-984A-92F0-822A-20D16D01C94E}"/>
              </a:ext>
            </a:extLst>
          </p:cNvPr>
          <p:cNvSpPr>
            <a:spLocks noGrp="1"/>
          </p:cNvSpPr>
          <p:nvPr>
            <p:ph type="title"/>
          </p:nvPr>
        </p:nvSpPr>
        <p:spPr>
          <a:xfrm>
            <a:off x="838200" y="395155"/>
            <a:ext cx="10515600" cy="711645"/>
          </a:xfrm>
        </p:spPr>
        <p:txBody>
          <a:bodyPr>
            <a:normAutofit/>
          </a:bodyPr>
          <a:lstStyle/>
          <a:p>
            <a:pPr>
              <a:lnSpc>
                <a:spcPct val="100000"/>
              </a:lnSpc>
            </a:pPr>
            <a:r>
              <a:rPr lang="pt-PT" sz="2000" dirty="0">
                <a:solidFill>
                  <a:srgbClr val="7AACD1"/>
                </a:solidFill>
              </a:rPr>
              <a:t>Q4: Mas afinal, estarão as autoridades a dar a devida atenção?</a:t>
            </a:r>
          </a:p>
        </p:txBody>
      </p:sp>
      <p:sp>
        <p:nvSpPr>
          <p:cNvPr id="7" name="CaixaDeTexto 6">
            <a:extLst>
              <a:ext uri="{FF2B5EF4-FFF2-40B4-BE49-F238E27FC236}">
                <a16:creationId xmlns:a16="http://schemas.microsoft.com/office/drawing/2014/main" id="{6FAF5A1E-CCFD-DD55-F18A-817BFB2B0606}"/>
              </a:ext>
            </a:extLst>
          </p:cNvPr>
          <p:cNvSpPr txBox="1"/>
          <p:nvPr/>
        </p:nvSpPr>
        <p:spPr>
          <a:xfrm>
            <a:off x="526109" y="1106800"/>
            <a:ext cx="11139781" cy="369332"/>
          </a:xfrm>
          <a:prstGeom prst="rect">
            <a:avLst/>
          </a:prstGeom>
          <a:noFill/>
        </p:spPr>
        <p:txBody>
          <a:bodyPr wrap="none" rtlCol="0">
            <a:spAutoFit/>
          </a:bodyPr>
          <a:lstStyle/>
          <a:p>
            <a:r>
              <a:rPr lang="pt-PT" dirty="0"/>
              <a:t>Tendo em conta os seguintes dados de operações policiais, filtrados no intervalo estudado e pelo género em análise: </a:t>
            </a:r>
          </a:p>
        </p:txBody>
      </p:sp>
      <p:pic>
        <p:nvPicPr>
          <p:cNvPr id="9" name="Imagem 8" descr="Uma imagem com texto, captura de ecrã, design&#10;&#10;Descrição gerada automaticamente">
            <a:extLst>
              <a:ext uri="{FF2B5EF4-FFF2-40B4-BE49-F238E27FC236}">
                <a16:creationId xmlns:a16="http://schemas.microsoft.com/office/drawing/2014/main" id="{8A64F612-E85F-8F13-144D-DE31E5E4A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50" y="1640792"/>
            <a:ext cx="7772400" cy="4540377"/>
          </a:xfrm>
          <a:prstGeom prst="rect">
            <a:avLst/>
          </a:prstGeom>
        </p:spPr>
      </p:pic>
      <p:sp>
        <p:nvSpPr>
          <p:cNvPr id="10" name="CaixaDeTexto 9">
            <a:extLst>
              <a:ext uri="{FF2B5EF4-FFF2-40B4-BE49-F238E27FC236}">
                <a16:creationId xmlns:a16="http://schemas.microsoft.com/office/drawing/2014/main" id="{ACAAE91E-3D77-95BA-A997-21675CECF3F9}"/>
              </a:ext>
            </a:extLst>
          </p:cNvPr>
          <p:cNvSpPr txBox="1"/>
          <p:nvPr/>
        </p:nvSpPr>
        <p:spPr>
          <a:xfrm>
            <a:off x="8101050" y="1717704"/>
            <a:ext cx="3837425" cy="4801314"/>
          </a:xfrm>
          <a:prstGeom prst="rect">
            <a:avLst/>
          </a:prstGeom>
          <a:noFill/>
        </p:spPr>
        <p:txBody>
          <a:bodyPr wrap="square" rtlCol="0">
            <a:spAutoFit/>
          </a:bodyPr>
          <a:lstStyle/>
          <a:p>
            <a:r>
              <a:rPr lang="pt-PT" dirty="0"/>
              <a:t>- Conseguimos verificar que há também mais buscas policiais para homens jovens entre os 0 e os 24 anos. </a:t>
            </a:r>
          </a:p>
          <a:p>
            <a:endParaRPr lang="pt-PT" dirty="0"/>
          </a:p>
          <a:p>
            <a:r>
              <a:rPr lang="pt-PT" dirty="0"/>
              <a:t>-&gt; Dado que esse é exatamente o género e intervalo de idades que demonstrou ser mais perigoso, podemos concluir que a quantidade de buscas policiais pode estar a ter em atenção o género e age range mais perigoso.</a:t>
            </a:r>
          </a:p>
          <a:p>
            <a:endParaRPr lang="pt-PT" dirty="0"/>
          </a:p>
          <a:p>
            <a:r>
              <a:rPr lang="pt-PT" dirty="0"/>
              <a:t>-&gt; Para baixar a criminalidade dos jovens do sexo masculino no Reino Unido, poder-se-ia aumentar ainda mais as buscas neste género e faixa etária.</a:t>
            </a:r>
          </a:p>
        </p:txBody>
      </p:sp>
      <p:pic>
        <p:nvPicPr>
          <p:cNvPr id="2" name="Imagem 1">
            <a:extLst>
              <a:ext uri="{FF2B5EF4-FFF2-40B4-BE49-F238E27FC236}">
                <a16:creationId xmlns:a16="http://schemas.microsoft.com/office/drawing/2014/main" id="{87D14AC5-760C-03E5-90E7-1B1E5965776C}"/>
              </a:ext>
            </a:extLst>
          </p:cNvPr>
          <p:cNvPicPr>
            <a:picLocks noChangeAspect="1"/>
          </p:cNvPicPr>
          <p:nvPr/>
        </p:nvPicPr>
        <p:blipFill>
          <a:blip r:embed="rId3"/>
          <a:stretch>
            <a:fillRect/>
          </a:stretch>
        </p:blipFill>
        <p:spPr>
          <a:xfrm>
            <a:off x="0" y="6559550"/>
            <a:ext cx="12192000" cy="393095"/>
          </a:xfrm>
          <a:prstGeom prst="rect">
            <a:avLst/>
          </a:prstGeom>
        </p:spPr>
      </p:pic>
      <p:sp>
        <p:nvSpPr>
          <p:cNvPr id="3" name="CaixaDeTexto 2">
            <a:extLst>
              <a:ext uri="{FF2B5EF4-FFF2-40B4-BE49-F238E27FC236}">
                <a16:creationId xmlns:a16="http://schemas.microsoft.com/office/drawing/2014/main" id="{8DC4D8A0-A06D-A15E-17A9-EA04858A1A3C}"/>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42</a:t>
            </a:r>
          </a:p>
        </p:txBody>
      </p:sp>
    </p:spTree>
    <p:extLst>
      <p:ext uri="{BB962C8B-B14F-4D97-AF65-F5344CB8AC3E}">
        <p14:creationId xmlns:p14="http://schemas.microsoft.com/office/powerpoint/2010/main" val="1814316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484EF65-639D-01A0-49C0-AABF3629B245}"/>
              </a:ext>
            </a:extLst>
          </p:cNvPr>
          <p:cNvSpPr>
            <a:spLocks noGrp="1"/>
          </p:cNvSpPr>
          <p:nvPr>
            <p:ph type="title"/>
          </p:nvPr>
        </p:nvSpPr>
        <p:spPr>
          <a:xfrm>
            <a:off x="838200" y="450582"/>
            <a:ext cx="8237434" cy="925289"/>
          </a:xfrm>
        </p:spPr>
        <p:txBody>
          <a:bodyPr>
            <a:normAutofit/>
          </a:bodyPr>
          <a:lstStyle/>
          <a:p>
            <a:r>
              <a:rPr lang="pt-PT" sz="4000" dirty="0">
                <a:solidFill>
                  <a:srgbClr val="2B5784"/>
                </a:solidFill>
              </a:rPr>
              <a:t>Questões analíticas (Homicide)</a:t>
            </a:r>
          </a:p>
        </p:txBody>
      </p:sp>
      <p:sp>
        <p:nvSpPr>
          <p:cNvPr id="5" name="Marcador de Posição de Conteúdo 2">
            <a:extLst>
              <a:ext uri="{FF2B5EF4-FFF2-40B4-BE49-F238E27FC236}">
                <a16:creationId xmlns:a16="http://schemas.microsoft.com/office/drawing/2014/main" id="{7B18D615-99A0-D7FC-4EE8-96450B52DD1C}"/>
              </a:ext>
            </a:extLst>
          </p:cNvPr>
          <p:cNvSpPr>
            <a:spLocks noGrp="1"/>
          </p:cNvSpPr>
          <p:nvPr>
            <p:ph idx="1"/>
          </p:nvPr>
        </p:nvSpPr>
        <p:spPr>
          <a:xfrm>
            <a:off x="838200" y="1825625"/>
            <a:ext cx="10515600" cy="4351338"/>
          </a:xfrm>
        </p:spPr>
        <p:txBody>
          <a:bodyPr/>
          <a:lstStyle/>
          <a:p>
            <a:r>
              <a:rPr lang="pt-PT" sz="2800" dirty="0"/>
              <a:t>Questão 5: Qual o género mais afetado por crimes de violência doméstica? Como tem sido a evolução ao longo dos anos para esse género?</a:t>
            </a:r>
            <a:endParaRPr lang="pt-PT" dirty="0"/>
          </a:p>
        </p:txBody>
      </p:sp>
      <p:pic>
        <p:nvPicPr>
          <p:cNvPr id="6" name="Imagem 5">
            <a:extLst>
              <a:ext uri="{FF2B5EF4-FFF2-40B4-BE49-F238E27FC236}">
                <a16:creationId xmlns:a16="http://schemas.microsoft.com/office/drawing/2014/main" id="{700A57FB-7193-AAE6-55CA-D630A3075590}"/>
              </a:ext>
            </a:extLst>
          </p:cNvPr>
          <p:cNvPicPr>
            <a:picLocks noChangeAspect="1"/>
          </p:cNvPicPr>
          <p:nvPr/>
        </p:nvPicPr>
        <p:blipFill>
          <a:blip r:embed="rId2"/>
          <a:stretch>
            <a:fillRect/>
          </a:stretch>
        </p:blipFill>
        <p:spPr>
          <a:xfrm>
            <a:off x="0" y="6559550"/>
            <a:ext cx="12192000" cy="393095"/>
          </a:xfrm>
          <a:prstGeom prst="rect">
            <a:avLst/>
          </a:prstGeom>
        </p:spPr>
      </p:pic>
      <p:sp>
        <p:nvSpPr>
          <p:cNvPr id="7" name="CaixaDeTexto 6">
            <a:extLst>
              <a:ext uri="{FF2B5EF4-FFF2-40B4-BE49-F238E27FC236}">
                <a16:creationId xmlns:a16="http://schemas.microsoft.com/office/drawing/2014/main" id="{89BA6F94-13AD-3C84-44BE-A2C7A4A86924}"/>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43</a:t>
            </a:r>
          </a:p>
        </p:txBody>
      </p:sp>
    </p:spTree>
    <p:extLst>
      <p:ext uri="{BB962C8B-B14F-4D97-AF65-F5344CB8AC3E}">
        <p14:creationId xmlns:p14="http://schemas.microsoft.com/office/powerpoint/2010/main" val="1933586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4C7E849-7B25-BE4D-2F4B-6A4CC86A96B2}"/>
              </a:ext>
            </a:extLst>
          </p:cNvPr>
          <p:cNvSpPr>
            <a:spLocks noGrp="1"/>
          </p:cNvSpPr>
          <p:nvPr>
            <p:ph type="title"/>
          </p:nvPr>
        </p:nvSpPr>
        <p:spPr>
          <a:xfrm>
            <a:off x="838200" y="395155"/>
            <a:ext cx="10515600" cy="711645"/>
          </a:xfrm>
        </p:spPr>
        <p:txBody>
          <a:bodyPr>
            <a:normAutofit/>
          </a:bodyPr>
          <a:lstStyle/>
          <a:p>
            <a:pPr>
              <a:lnSpc>
                <a:spcPct val="100000"/>
              </a:lnSpc>
            </a:pPr>
            <a:r>
              <a:rPr lang="pt-PT" sz="2000" dirty="0">
                <a:solidFill>
                  <a:srgbClr val="7AACD1"/>
                </a:solidFill>
              </a:rPr>
              <a:t>Q5: Qual o género mais afetado por crimes de violência doméstica? Como tem sido a evolução ao longo dos anos para esse género?</a:t>
            </a:r>
          </a:p>
        </p:txBody>
      </p:sp>
      <p:pic>
        <p:nvPicPr>
          <p:cNvPr id="6" name="Imagem 5" descr="Uma imagem com file, Tipo de letra, Gráfico, diagrama&#10;&#10;Descrição gerada automaticamente">
            <a:extLst>
              <a:ext uri="{FF2B5EF4-FFF2-40B4-BE49-F238E27FC236}">
                <a16:creationId xmlns:a16="http://schemas.microsoft.com/office/drawing/2014/main" id="{BF5F513E-B694-DC3C-6878-841CB2B682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01313"/>
            <a:ext cx="5998076" cy="1912633"/>
          </a:xfrm>
          <a:prstGeom prst="rect">
            <a:avLst/>
          </a:prstGeom>
        </p:spPr>
      </p:pic>
      <p:sp>
        <p:nvSpPr>
          <p:cNvPr id="7" name="CaixaDeTexto 6">
            <a:extLst>
              <a:ext uri="{FF2B5EF4-FFF2-40B4-BE49-F238E27FC236}">
                <a16:creationId xmlns:a16="http://schemas.microsoft.com/office/drawing/2014/main" id="{CE922A73-32B7-A9F8-9D28-CAA2643CC829}"/>
              </a:ext>
            </a:extLst>
          </p:cNvPr>
          <p:cNvSpPr txBox="1"/>
          <p:nvPr/>
        </p:nvSpPr>
        <p:spPr>
          <a:xfrm>
            <a:off x="838200" y="3753853"/>
            <a:ext cx="1808187" cy="369332"/>
          </a:xfrm>
          <a:prstGeom prst="rect">
            <a:avLst/>
          </a:prstGeom>
          <a:noFill/>
        </p:spPr>
        <p:txBody>
          <a:bodyPr wrap="none" rtlCol="0">
            <a:spAutoFit/>
          </a:bodyPr>
          <a:lstStyle/>
          <a:p>
            <a:r>
              <a:rPr lang="pt-PT" dirty="0"/>
              <a:t>Entre 2014-2018:</a:t>
            </a:r>
          </a:p>
        </p:txBody>
      </p:sp>
      <p:sp>
        <p:nvSpPr>
          <p:cNvPr id="8" name="CaixaDeTexto 7">
            <a:extLst>
              <a:ext uri="{FF2B5EF4-FFF2-40B4-BE49-F238E27FC236}">
                <a16:creationId xmlns:a16="http://schemas.microsoft.com/office/drawing/2014/main" id="{2CB83A63-C7A4-69D0-9043-7C79576617D4}"/>
              </a:ext>
            </a:extLst>
          </p:cNvPr>
          <p:cNvSpPr txBox="1"/>
          <p:nvPr/>
        </p:nvSpPr>
        <p:spPr>
          <a:xfrm>
            <a:off x="4053807" y="3753853"/>
            <a:ext cx="1808187" cy="369332"/>
          </a:xfrm>
          <a:prstGeom prst="rect">
            <a:avLst/>
          </a:prstGeom>
          <a:noFill/>
        </p:spPr>
        <p:txBody>
          <a:bodyPr wrap="none" rtlCol="0">
            <a:spAutoFit/>
          </a:bodyPr>
          <a:lstStyle/>
          <a:p>
            <a:r>
              <a:rPr lang="pt-PT" dirty="0"/>
              <a:t>Entre 2018-2022:</a:t>
            </a:r>
          </a:p>
        </p:txBody>
      </p:sp>
      <p:pic>
        <p:nvPicPr>
          <p:cNvPr id="10" name="Imagem 9" descr="Uma imagem com texto, Tipo de letra, branco, captura de ecrã&#10;&#10;Descrição gerada automaticamente">
            <a:extLst>
              <a:ext uri="{FF2B5EF4-FFF2-40B4-BE49-F238E27FC236}">
                <a16:creationId xmlns:a16="http://schemas.microsoft.com/office/drawing/2014/main" id="{4FD1F004-00C9-6FB6-8FB0-891B6C3763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343" y="4277342"/>
            <a:ext cx="2501900" cy="571500"/>
          </a:xfrm>
          <a:prstGeom prst="rect">
            <a:avLst/>
          </a:prstGeom>
        </p:spPr>
      </p:pic>
      <p:pic>
        <p:nvPicPr>
          <p:cNvPr id="12" name="Imagem 11" descr="Uma imagem com texto, Tipo de letra, branco, captura de ecrã&#10;&#10;Descrição gerada automaticamente">
            <a:extLst>
              <a:ext uri="{FF2B5EF4-FFF2-40B4-BE49-F238E27FC236}">
                <a16:creationId xmlns:a16="http://schemas.microsoft.com/office/drawing/2014/main" id="{65A584C8-B835-6A41-897F-D24B8A34AF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02932" y="4277342"/>
            <a:ext cx="2523589" cy="571500"/>
          </a:xfrm>
          <a:prstGeom prst="rect">
            <a:avLst/>
          </a:prstGeom>
        </p:spPr>
      </p:pic>
      <p:sp>
        <p:nvSpPr>
          <p:cNvPr id="13" name="CaixaDeTexto 12">
            <a:extLst>
              <a:ext uri="{FF2B5EF4-FFF2-40B4-BE49-F238E27FC236}">
                <a16:creationId xmlns:a16="http://schemas.microsoft.com/office/drawing/2014/main" id="{7F62C428-9779-D838-73F3-BF4431A234E9}"/>
              </a:ext>
            </a:extLst>
          </p:cNvPr>
          <p:cNvSpPr txBox="1"/>
          <p:nvPr/>
        </p:nvSpPr>
        <p:spPr>
          <a:xfrm>
            <a:off x="7363325" y="1401313"/>
            <a:ext cx="4608096" cy="4524315"/>
          </a:xfrm>
          <a:prstGeom prst="rect">
            <a:avLst/>
          </a:prstGeom>
          <a:noFill/>
        </p:spPr>
        <p:txBody>
          <a:bodyPr wrap="square" rtlCol="0">
            <a:spAutoFit/>
          </a:bodyPr>
          <a:lstStyle/>
          <a:p>
            <a:r>
              <a:rPr lang="pt-PT" b="0" i="0" u="none" strike="noStrike" dirty="0">
                <a:effectLst/>
                <a:latin typeface="Söhne"/>
              </a:rPr>
              <a:t>- Analisando as informações apresentadas, fica claro que as mulheres são desproporcionalmente impactadas pela violência doméstica, mesmo apesar de homens sofrerem mais de crimes de homicídio. Uma comparação entre os períodos de 2014-2018 e 2018-2022 revela um ligeiro aumento no número de crimes contra mulheres, simbolizando uma clara falha na tentativa de combate a crimes deste tipo contra mulheres que houv</a:t>
            </a:r>
            <a:r>
              <a:rPr lang="pt-PT" dirty="0">
                <a:latin typeface="Söhne"/>
              </a:rPr>
              <a:t>e durante este tempo</a:t>
            </a:r>
            <a:r>
              <a:rPr lang="pt-PT" b="0" i="0" u="none" strike="noStrike" dirty="0">
                <a:effectLst/>
                <a:latin typeface="Söhne"/>
              </a:rPr>
              <a:t>. </a:t>
            </a:r>
          </a:p>
          <a:p>
            <a:endParaRPr lang="pt-PT" dirty="0">
              <a:latin typeface="Söhne"/>
            </a:endParaRPr>
          </a:p>
          <a:p>
            <a:r>
              <a:rPr lang="pt-PT" b="0" i="0" u="none" strike="noStrike" dirty="0">
                <a:effectLst/>
                <a:latin typeface="Söhne"/>
              </a:rPr>
              <a:t> Os dados indicam a necessidade de reforçar as medidas de combate à violência doméstica, uma vez que não se observam melhorias significativas na proteção das vítimas.</a:t>
            </a:r>
            <a:endParaRPr lang="pt-PT" dirty="0"/>
          </a:p>
        </p:txBody>
      </p:sp>
      <p:pic>
        <p:nvPicPr>
          <p:cNvPr id="2" name="Imagem 1">
            <a:extLst>
              <a:ext uri="{FF2B5EF4-FFF2-40B4-BE49-F238E27FC236}">
                <a16:creationId xmlns:a16="http://schemas.microsoft.com/office/drawing/2014/main" id="{86E891B1-C4F6-740E-9744-260E22086F0D}"/>
              </a:ext>
            </a:extLst>
          </p:cNvPr>
          <p:cNvPicPr>
            <a:picLocks noChangeAspect="1"/>
          </p:cNvPicPr>
          <p:nvPr/>
        </p:nvPicPr>
        <p:blipFill>
          <a:blip r:embed="rId5"/>
          <a:stretch>
            <a:fillRect/>
          </a:stretch>
        </p:blipFill>
        <p:spPr>
          <a:xfrm>
            <a:off x="0" y="6559550"/>
            <a:ext cx="12192000" cy="393095"/>
          </a:xfrm>
          <a:prstGeom prst="rect">
            <a:avLst/>
          </a:prstGeom>
        </p:spPr>
      </p:pic>
      <p:sp>
        <p:nvSpPr>
          <p:cNvPr id="3" name="CaixaDeTexto 2">
            <a:extLst>
              <a:ext uri="{FF2B5EF4-FFF2-40B4-BE49-F238E27FC236}">
                <a16:creationId xmlns:a16="http://schemas.microsoft.com/office/drawing/2014/main" id="{5EC7A052-454F-B266-6E90-AD76BD998C57}"/>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44</a:t>
            </a:r>
          </a:p>
        </p:txBody>
      </p:sp>
    </p:spTree>
    <p:extLst>
      <p:ext uri="{BB962C8B-B14F-4D97-AF65-F5344CB8AC3E}">
        <p14:creationId xmlns:p14="http://schemas.microsoft.com/office/powerpoint/2010/main" val="2816089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CAE27F3D-614A-72C1-ECAD-C58E2376676A}"/>
              </a:ext>
            </a:extLst>
          </p:cNvPr>
          <p:cNvSpPr>
            <a:spLocks noGrp="1"/>
          </p:cNvSpPr>
          <p:nvPr>
            <p:ph type="title"/>
          </p:nvPr>
        </p:nvSpPr>
        <p:spPr>
          <a:xfrm>
            <a:off x="838200" y="450582"/>
            <a:ext cx="8237434" cy="925289"/>
          </a:xfrm>
        </p:spPr>
        <p:txBody>
          <a:bodyPr>
            <a:normAutofit fontScale="90000"/>
          </a:bodyPr>
          <a:lstStyle/>
          <a:p>
            <a:r>
              <a:rPr lang="pt-PT" sz="4000" dirty="0">
                <a:solidFill>
                  <a:srgbClr val="2B5784"/>
                </a:solidFill>
              </a:rPr>
              <a:t>Questões analíticas (Agressor e </a:t>
            </a:r>
            <a:r>
              <a:rPr lang="pt-PT" sz="4000" dirty="0" err="1">
                <a:solidFill>
                  <a:srgbClr val="2B5784"/>
                </a:solidFill>
              </a:rPr>
              <a:t>Children</a:t>
            </a:r>
            <a:r>
              <a:rPr lang="pt-PT" sz="4000" dirty="0">
                <a:solidFill>
                  <a:srgbClr val="2B5784"/>
                </a:solidFill>
              </a:rPr>
              <a:t>)</a:t>
            </a:r>
          </a:p>
        </p:txBody>
      </p:sp>
      <p:sp>
        <p:nvSpPr>
          <p:cNvPr id="5" name="Marcador de Posição de Conteúdo 2">
            <a:extLst>
              <a:ext uri="{FF2B5EF4-FFF2-40B4-BE49-F238E27FC236}">
                <a16:creationId xmlns:a16="http://schemas.microsoft.com/office/drawing/2014/main" id="{1C7519A3-C9C8-D7F1-FA98-50BA15428779}"/>
              </a:ext>
            </a:extLst>
          </p:cNvPr>
          <p:cNvSpPr>
            <a:spLocks noGrp="1"/>
          </p:cNvSpPr>
          <p:nvPr>
            <p:ph idx="1"/>
          </p:nvPr>
        </p:nvSpPr>
        <p:spPr>
          <a:xfrm>
            <a:off x="838200" y="1825625"/>
            <a:ext cx="10515600" cy="4351338"/>
          </a:xfrm>
        </p:spPr>
        <p:txBody>
          <a:bodyPr/>
          <a:lstStyle/>
          <a:p>
            <a:r>
              <a:rPr lang="pt-PT" sz="2800" dirty="0"/>
              <a:t>Questão 6: O número de agressores numa cidade poderá dar origem a desleixos no que toca a crianças. É possível visualizar, em Barnet, uma relação entre os crimes ocorridos em crianças e o número de homicídios por género?</a:t>
            </a:r>
            <a:endParaRPr lang="pt-PT" dirty="0"/>
          </a:p>
        </p:txBody>
      </p:sp>
      <p:pic>
        <p:nvPicPr>
          <p:cNvPr id="6" name="Imagem 5">
            <a:extLst>
              <a:ext uri="{FF2B5EF4-FFF2-40B4-BE49-F238E27FC236}">
                <a16:creationId xmlns:a16="http://schemas.microsoft.com/office/drawing/2014/main" id="{26CEA2C9-1013-0E9F-EDD6-E7AF9A8FD6F4}"/>
              </a:ext>
            </a:extLst>
          </p:cNvPr>
          <p:cNvPicPr>
            <a:picLocks noChangeAspect="1"/>
          </p:cNvPicPr>
          <p:nvPr/>
        </p:nvPicPr>
        <p:blipFill>
          <a:blip r:embed="rId2"/>
          <a:stretch>
            <a:fillRect/>
          </a:stretch>
        </p:blipFill>
        <p:spPr>
          <a:xfrm>
            <a:off x="0" y="6559550"/>
            <a:ext cx="12192000" cy="393095"/>
          </a:xfrm>
          <a:prstGeom prst="rect">
            <a:avLst/>
          </a:prstGeom>
        </p:spPr>
      </p:pic>
      <p:sp>
        <p:nvSpPr>
          <p:cNvPr id="7" name="CaixaDeTexto 6">
            <a:extLst>
              <a:ext uri="{FF2B5EF4-FFF2-40B4-BE49-F238E27FC236}">
                <a16:creationId xmlns:a16="http://schemas.microsoft.com/office/drawing/2014/main" id="{6CB26EB1-E5B2-C33A-35C4-946A45600E3B}"/>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45</a:t>
            </a:r>
          </a:p>
        </p:txBody>
      </p:sp>
    </p:spTree>
    <p:extLst>
      <p:ext uri="{BB962C8B-B14F-4D97-AF65-F5344CB8AC3E}">
        <p14:creationId xmlns:p14="http://schemas.microsoft.com/office/powerpoint/2010/main" val="3511739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7EC48D-9F5F-15BE-D5FE-7F092DB278D0}"/>
              </a:ext>
            </a:extLst>
          </p:cNvPr>
          <p:cNvSpPr>
            <a:spLocks noGrp="1"/>
          </p:cNvSpPr>
          <p:nvPr>
            <p:ph type="title"/>
          </p:nvPr>
        </p:nvSpPr>
        <p:spPr>
          <a:xfrm>
            <a:off x="838200" y="154617"/>
            <a:ext cx="10515600" cy="923330"/>
          </a:xfrm>
        </p:spPr>
        <p:txBody>
          <a:bodyPr>
            <a:normAutofit/>
          </a:bodyPr>
          <a:lstStyle/>
          <a:p>
            <a:r>
              <a:rPr lang="pt-PT" sz="2000" dirty="0">
                <a:solidFill>
                  <a:srgbClr val="7AACD1"/>
                </a:solidFill>
              </a:rPr>
              <a:t>Q6: O número de agressores numa cidade poderá dar origem a desleixos no que toca a crianças. É possível visualizar, em Barnet, uma relação entre os crimes ocorridos em crianças e o número de homicídios por género?</a:t>
            </a:r>
          </a:p>
        </p:txBody>
      </p:sp>
      <p:pic>
        <p:nvPicPr>
          <p:cNvPr id="11" name="Imagem 10" descr="Uma imagem com texto, captura de ecrã, diagrama, mapa&#10;&#10;Descrição gerada automaticamente">
            <a:extLst>
              <a:ext uri="{FF2B5EF4-FFF2-40B4-BE49-F238E27FC236}">
                <a16:creationId xmlns:a16="http://schemas.microsoft.com/office/drawing/2014/main" id="{17A0D2FB-7F20-98C2-C267-26B4F7E2CF6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1382" y="2444014"/>
            <a:ext cx="2729553" cy="2478024"/>
          </a:xfrm>
          <a:prstGeom prst="rect">
            <a:avLst/>
          </a:prstGeom>
        </p:spPr>
      </p:pic>
      <p:pic>
        <p:nvPicPr>
          <p:cNvPr id="13" name="Imagem 12" descr="Uma imagem com texto, captura de ecrã, diagrama, Tipo de letra&#10;&#10;Descrição gerada automaticamente">
            <a:extLst>
              <a:ext uri="{FF2B5EF4-FFF2-40B4-BE49-F238E27FC236}">
                <a16:creationId xmlns:a16="http://schemas.microsoft.com/office/drawing/2014/main" id="{34C12115-9EFD-2EE9-E36F-B7A4BB75EF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0333" y="2408479"/>
            <a:ext cx="2729553" cy="2464093"/>
          </a:xfrm>
          <a:prstGeom prst="rect">
            <a:avLst/>
          </a:prstGeom>
        </p:spPr>
      </p:pic>
      <p:sp>
        <p:nvSpPr>
          <p:cNvPr id="14" name="CaixaDeTexto 13">
            <a:extLst>
              <a:ext uri="{FF2B5EF4-FFF2-40B4-BE49-F238E27FC236}">
                <a16:creationId xmlns:a16="http://schemas.microsoft.com/office/drawing/2014/main" id="{5B628C42-3107-29A5-0230-5E6C97D502BB}"/>
              </a:ext>
            </a:extLst>
          </p:cNvPr>
          <p:cNvSpPr txBox="1"/>
          <p:nvPr/>
        </p:nvSpPr>
        <p:spPr>
          <a:xfrm>
            <a:off x="1579713" y="2448801"/>
            <a:ext cx="2457852" cy="369332"/>
          </a:xfrm>
          <a:prstGeom prst="rect">
            <a:avLst/>
          </a:prstGeom>
          <a:noFill/>
        </p:spPr>
        <p:txBody>
          <a:bodyPr wrap="none" rtlCol="0">
            <a:spAutoFit/>
          </a:bodyPr>
          <a:lstStyle/>
          <a:p>
            <a:r>
              <a:rPr lang="pt-PT" dirty="0" err="1"/>
              <a:t>Children</a:t>
            </a:r>
            <a:r>
              <a:rPr lang="pt-PT" dirty="0"/>
              <a:t> Gender </a:t>
            </a:r>
            <a:r>
              <a:rPr lang="pt-PT" dirty="0" err="1"/>
              <a:t>by</a:t>
            </a:r>
            <a:r>
              <a:rPr lang="pt-PT" dirty="0"/>
              <a:t> </a:t>
            </a:r>
            <a:r>
              <a:rPr lang="pt-PT" dirty="0" err="1"/>
              <a:t>Year</a:t>
            </a:r>
            <a:endParaRPr lang="pt-PT" dirty="0"/>
          </a:p>
        </p:txBody>
      </p:sp>
      <p:sp>
        <p:nvSpPr>
          <p:cNvPr id="15" name="CaixaDeTexto 14">
            <a:extLst>
              <a:ext uri="{FF2B5EF4-FFF2-40B4-BE49-F238E27FC236}">
                <a16:creationId xmlns:a16="http://schemas.microsoft.com/office/drawing/2014/main" id="{4BBC9125-7745-C832-73DF-DA80C085BFE5}"/>
              </a:ext>
            </a:extLst>
          </p:cNvPr>
          <p:cNvSpPr txBox="1"/>
          <p:nvPr/>
        </p:nvSpPr>
        <p:spPr>
          <a:xfrm>
            <a:off x="5545703" y="2074682"/>
            <a:ext cx="2458815" cy="369332"/>
          </a:xfrm>
          <a:prstGeom prst="rect">
            <a:avLst/>
          </a:prstGeom>
          <a:noFill/>
        </p:spPr>
        <p:txBody>
          <a:bodyPr wrap="none" rtlCol="0">
            <a:spAutoFit/>
          </a:bodyPr>
          <a:lstStyle/>
          <a:p>
            <a:r>
              <a:rPr lang="pt-PT" dirty="0"/>
              <a:t>Male </a:t>
            </a:r>
            <a:r>
              <a:rPr lang="pt-PT" dirty="0" err="1"/>
              <a:t>Agressor’s</a:t>
            </a:r>
            <a:r>
              <a:rPr lang="pt-PT" dirty="0"/>
              <a:t> </a:t>
            </a:r>
            <a:r>
              <a:rPr lang="pt-PT" dirty="0" err="1"/>
              <a:t>by</a:t>
            </a:r>
            <a:r>
              <a:rPr lang="pt-PT" dirty="0"/>
              <a:t> </a:t>
            </a:r>
            <a:r>
              <a:rPr lang="pt-PT" dirty="0" err="1"/>
              <a:t>Year</a:t>
            </a:r>
            <a:r>
              <a:rPr lang="pt-PT" dirty="0"/>
              <a:t> </a:t>
            </a:r>
          </a:p>
        </p:txBody>
      </p:sp>
      <p:sp>
        <p:nvSpPr>
          <p:cNvPr id="16" name="CaixaDeTexto 15">
            <a:extLst>
              <a:ext uri="{FF2B5EF4-FFF2-40B4-BE49-F238E27FC236}">
                <a16:creationId xmlns:a16="http://schemas.microsoft.com/office/drawing/2014/main" id="{9EF5B356-F02C-3C77-C3A7-4283624DE043}"/>
              </a:ext>
            </a:extLst>
          </p:cNvPr>
          <p:cNvSpPr txBox="1"/>
          <p:nvPr/>
        </p:nvSpPr>
        <p:spPr>
          <a:xfrm>
            <a:off x="8861382" y="2074682"/>
            <a:ext cx="2663806" cy="369332"/>
          </a:xfrm>
          <a:prstGeom prst="rect">
            <a:avLst/>
          </a:prstGeom>
          <a:noFill/>
        </p:spPr>
        <p:txBody>
          <a:bodyPr wrap="none" rtlCol="0">
            <a:spAutoFit/>
          </a:bodyPr>
          <a:lstStyle/>
          <a:p>
            <a:r>
              <a:rPr lang="pt-PT" dirty="0" err="1"/>
              <a:t>Female</a:t>
            </a:r>
            <a:r>
              <a:rPr lang="pt-PT" dirty="0"/>
              <a:t> </a:t>
            </a:r>
            <a:r>
              <a:rPr lang="pt-PT" dirty="0" err="1"/>
              <a:t>Agressor’s</a:t>
            </a:r>
            <a:r>
              <a:rPr lang="pt-PT" dirty="0"/>
              <a:t> </a:t>
            </a:r>
            <a:r>
              <a:rPr lang="pt-PT" dirty="0" err="1"/>
              <a:t>by</a:t>
            </a:r>
            <a:r>
              <a:rPr lang="pt-PT" dirty="0"/>
              <a:t> </a:t>
            </a:r>
            <a:r>
              <a:rPr lang="pt-PT" dirty="0" err="1"/>
              <a:t>Year</a:t>
            </a:r>
            <a:r>
              <a:rPr lang="pt-PT" dirty="0"/>
              <a:t> </a:t>
            </a:r>
          </a:p>
        </p:txBody>
      </p:sp>
      <p:sp>
        <p:nvSpPr>
          <p:cNvPr id="17" name="CaixaDeTexto 16">
            <a:extLst>
              <a:ext uri="{FF2B5EF4-FFF2-40B4-BE49-F238E27FC236}">
                <a16:creationId xmlns:a16="http://schemas.microsoft.com/office/drawing/2014/main" id="{71D27116-7960-ADF0-9C10-B42880A0282E}"/>
              </a:ext>
            </a:extLst>
          </p:cNvPr>
          <p:cNvSpPr txBox="1"/>
          <p:nvPr/>
        </p:nvSpPr>
        <p:spPr>
          <a:xfrm>
            <a:off x="715399" y="1176862"/>
            <a:ext cx="6419899" cy="369332"/>
          </a:xfrm>
          <a:prstGeom prst="rect">
            <a:avLst/>
          </a:prstGeom>
          <a:noFill/>
        </p:spPr>
        <p:txBody>
          <a:bodyPr wrap="none" rtlCol="0">
            <a:spAutoFit/>
          </a:bodyPr>
          <a:lstStyle/>
          <a:p>
            <a:r>
              <a:rPr lang="pt-PT" dirty="0"/>
              <a:t>Para haver coerência no estudo, o intervalo estudado é o seguinte:</a:t>
            </a:r>
          </a:p>
        </p:txBody>
      </p:sp>
      <p:pic>
        <p:nvPicPr>
          <p:cNvPr id="19" name="Imagem 18" descr="Uma imagem com texto, diagrama, Gráfico, file&#10;&#10;Descrição gerada automaticamente">
            <a:extLst>
              <a:ext uri="{FF2B5EF4-FFF2-40B4-BE49-F238E27FC236}">
                <a16:creationId xmlns:a16="http://schemas.microsoft.com/office/drawing/2014/main" id="{50059BB3-8366-0AAC-B603-E219A9A755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9713" y="2818133"/>
            <a:ext cx="2562485" cy="1620190"/>
          </a:xfrm>
          <a:prstGeom prst="rect">
            <a:avLst/>
          </a:prstGeom>
        </p:spPr>
      </p:pic>
      <p:pic>
        <p:nvPicPr>
          <p:cNvPr id="21" name="Imagem 20" descr="Uma imagem com texto, captura de ecrã, Tipo de letra, file&#10;&#10;Descrição gerada automaticamente">
            <a:extLst>
              <a:ext uri="{FF2B5EF4-FFF2-40B4-BE49-F238E27FC236}">
                <a16:creationId xmlns:a16="http://schemas.microsoft.com/office/drawing/2014/main" id="{CE3B5044-F43F-E5CE-4BCF-228FEB2D30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0896" y="1124627"/>
            <a:ext cx="1837979" cy="878715"/>
          </a:xfrm>
          <a:prstGeom prst="rect">
            <a:avLst/>
          </a:prstGeom>
        </p:spPr>
      </p:pic>
      <p:sp>
        <p:nvSpPr>
          <p:cNvPr id="22" name="CaixaDeTexto 21">
            <a:extLst>
              <a:ext uri="{FF2B5EF4-FFF2-40B4-BE49-F238E27FC236}">
                <a16:creationId xmlns:a16="http://schemas.microsoft.com/office/drawing/2014/main" id="{3C7B16F6-4BCC-86A1-D9A0-493E168379B2}"/>
              </a:ext>
            </a:extLst>
          </p:cNvPr>
          <p:cNvSpPr txBox="1"/>
          <p:nvPr/>
        </p:nvSpPr>
        <p:spPr>
          <a:xfrm>
            <a:off x="603504" y="4922038"/>
            <a:ext cx="11588496" cy="1477328"/>
          </a:xfrm>
          <a:prstGeom prst="rect">
            <a:avLst/>
          </a:prstGeom>
          <a:noFill/>
        </p:spPr>
        <p:txBody>
          <a:bodyPr wrap="square" rtlCol="0">
            <a:spAutoFit/>
          </a:bodyPr>
          <a:lstStyle/>
          <a:p>
            <a:r>
              <a:rPr lang="pt-PT" dirty="0"/>
              <a:t>- Os resultados mostram-nos que o aumento acentuado do número de crianças em necessidade ao longo dos anos não tem relação com o número de agressores homens na localidade de Barnet. No caso dos agressores femininos, é possível visualizar uma relação, apesar da baixa quantidade de dados, da agressores femininos na localidade.</a:t>
            </a:r>
          </a:p>
          <a:p>
            <a:r>
              <a:rPr lang="pt-PT" dirty="0"/>
              <a:t> -&gt; Assim sendo, podemos concluir que não é possível visualizar uma relação entre </a:t>
            </a:r>
            <a:r>
              <a:rPr lang="pt-PT" sz="1800" dirty="0"/>
              <a:t>os crimes ocorridos em crianças e o número de Homicídios.</a:t>
            </a:r>
            <a:endParaRPr lang="pt-PT" dirty="0"/>
          </a:p>
        </p:txBody>
      </p:sp>
      <p:sp>
        <p:nvSpPr>
          <p:cNvPr id="23" name="CaixaDeTexto 22">
            <a:extLst>
              <a:ext uri="{FF2B5EF4-FFF2-40B4-BE49-F238E27FC236}">
                <a16:creationId xmlns:a16="http://schemas.microsoft.com/office/drawing/2014/main" id="{42907893-AD76-5A5E-39E9-EFE96C4879AE}"/>
              </a:ext>
            </a:extLst>
          </p:cNvPr>
          <p:cNvSpPr txBox="1"/>
          <p:nvPr/>
        </p:nvSpPr>
        <p:spPr>
          <a:xfrm>
            <a:off x="715399" y="1890016"/>
            <a:ext cx="3834576" cy="369332"/>
          </a:xfrm>
          <a:prstGeom prst="rect">
            <a:avLst/>
          </a:prstGeom>
          <a:noFill/>
        </p:spPr>
        <p:txBody>
          <a:bodyPr wrap="none" rtlCol="0">
            <a:spAutoFit/>
          </a:bodyPr>
          <a:lstStyle/>
          <a:p>
            <a:r>
              <a:rPr lang="pt-PT" dirty="0"/>
              <a:t>Foram obtidos os seguintes resultados:</a:t>
            </a:r>
          </a:p>
        </p:txBody>
      </p:sp>
      <p:pic>
        <p:nvPicPr>
          <p:cNvPr id="3" name="Imagem 2">
            <a:extLst>
              <a:ext uri="{FF2B5EF4-FFF2-40B4-BE49-F238E27FC236}">
                <a16:creationId xmlns:a16="http://schemas.microsoft.com/office/drawing/2014/main" id="{526DE692-06BE-2132-FBBE-13F84C99565E}"/>
              </a:ext>
            </a:extLst>
          </p:cNvPr>
          <p:cNvPicPr>
            <a:picLocks noChangeAspect="1"/>
          </p:cNvPicPr>
          <p:nvPr/>
        </p:nvPicPr>
        <p:blipFill>
          <a:blip r:embed="rId6"/>
          <a:stretch>
            <a:fillRect/>
          </a:stretch>
        </p:blipFill>
        <p:spPr>
          <a:xfrm>
            <a:off x="0" y="6559550"/>
            <a:ext cx="12192000" cy="393095"/>
          </a:xfrm>
          <a:prstGeom prst="rect">
            <a:avLst/>
          </a:prstGeom>
        </p:spPr>
      </p:pic>
      <p:sp>
        <p:nvSpPr>
          <p:cNvPr id="4" name="CaixaDeTexto 3">
            <a:extLst>
              <a:ext uri="{FF2B5EF4-FFF2-40B4-BE49-F238E27FC236}">
                <a16:creationId xmlns:a16="http://schemas.microsoft.com/office/drawing/2014/main" id="{D3E12F83-0354-B114-9970-6D02015381EE}"/>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46</a:t>
            </a:r>
          </a:p>
        </p:txBody>
      </p:sp>
    </p:spTree>
    <p:extLst>
      <p:ext uri="{BB962C8B-B14F-4D97-AF65-F5344CB8AC3E}">
        <p14:creationId xmlns:p14="http://schemas.microsoft.com/office/powerpoint/2010/main" val="2543868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825E7B-E918-981F-3175-E3BE7944AC60}"/>
              </a:ext>
            </a:extLst>
          </p:cNvPr>
          <p:cNvSpPr>
            <a:spLocks noGrp="1"/>
          </p:cNvSpPr>
          <p:nvPr>
            <p:ph type="title"/>
          </p:nvPr>
        </p:nvSpPr>
        <p:spPr/>
        <p:txBody>
          <a:bodyPr/>
          <a:lstStyle/>
          <a:p>
            <a:endParaRPr lang="pt-PT"/>
          </a:p>
        </p:txBody>
      </p:sp>
      <p:sp>
        <p:nvSpPr>
          <p:cNvPr id="3" name="Marcador de Posição de Conteúdo 2">
            <a:extLst>
              <a:ext uri="{FF2B5EF4-FFF2-40B4-BE49-F238E27FC236}">
                <a16:creationId xmlns:a16="http://schemas.microsoft.com/office/drawing/2014/main" id="{362018F0-3DFE-FCE0-1355-ADF48FB56F3A}"/>
              </a:ext>
            </a:extLst>
          </p:cNvPr>
          <p:cNvSpPr>
            <a:spLocks noGrp="1"/>
          </p:cNvSpPr>
          <p:nvPr>
            <p:ph idx="1"/>
          </p:nvPr>
        </p:nvSpPr>
        <p:spPr/>
        <p:txBody>
          <a:bodyPr/>
          <a:lstStyle/>
          <a:p>
            <a:endParaRPr lang="pt-PT"/>
          </a:p>
        </p:txBody>
      </p:sp>
      <p:pic>
        <p:nvPicPr>
          <p:cNvPr id="9" name="Imagem 8">
            <a:extLst>
              <a:ext uri="{FF2B5EF4-FFF2-40B4-BE49-F238E27FC236}">
                <a16:creationId xmlns:a16="http://schemas.microsoft.com/office/drawing/2014/main" id="{9C58AF11-F666-CADD-0964-E200D066A4C3}"/>
              </a:ext>
            </a:extLst>
          </p:cNvPr>
          <p:cNvPicPr>
            <a:picLocks noChangeAspect="1"/>
          </p:cNvPicPr>
          <p:nvPr/>
        </p:nvPicPr>
        <p:blipFill rotWithShape="1">
          <a:blip r:embed="rId2"/>
          <a:srcRect r="51182"/>
          <a:stretch/>
        </p:blipFill>
        <p:spPr>
          <a:xfrm>
            <a:off x="109729" y="348669"/>
            <a:ext cx="4681727" cy="6160662"/>
          </a:xfrm>
          <a:prstGeom prst="rect">
            <a:avLst/>
          </a:prstGeom>
        </p:spPr>
      </p:pic>
      <p:pic>
        <p:nvPicPr>
          <p:cNvPr id="10" name="Imagem 9">
            <a:extLst>
              <a:ext uri="{FF2B5EF4-FFF2-40B4-BE49-F238E27FC236}">
                <a16:creationId xmlns:a16="http://schemas.microsoft.com/office/drawing/2014/main" id="{56267691-7F64-118A-22F0-C9B043363859}"/>
              </a:ext>
            </a:extLst>
          </p:cNvPr>
          <p:cNvPicPr>
            <a:picLocks noChangeAspect="1"/>
          </p:cNvPicPr>
          <p:nvPr/>
        </p:nvPicPr>
        <p:blipFill rotWithShape="1">
          <a:blip r:embed="rId2"/>
          <a:srcRect l="48733"/>
          <a:stretch/>
        </p:blipFill>
        <p:spPr>
          <a:xfrm>
            <a:off x="7510273" y="348669"/>
            <a:ext cx="4681727" cy="6160662"/>
          </a:xfrm>
          <a:prstGeom prst="rect">
            <a:avLst/>
          </a:prstGeom>
        </p:spPr>
      </p:pic>
      <p:sp>
        <p:nvSpPr>
          <p:cNvPr id="11" name="Retângulo 10">
            <a:extLst>
              <a:ext uri="{FF2B5EF4-FFF2-40B4-BE49-F238E27FC236}">
                <a16:creationId xmlns:a16="http://schemas.microsoft.com/office/drawing/2014/main" id="{6347F015-541E-1914-E74D-16249BD57823}"/>
              </a:ext>
            </a:extLst>
          </p:cNvPr>
          <p:cNvSpPr/>
          <p:nvPr/>
        </p:nvSpPr>
        <p:spPr>
          <a:xfrm>
            <a:off x="4516120" y="693420"/>
            <a:ext cx="3342640" cy="5519420"/>
          </a:xfrm>
          <a:prstGeom prst="rect">
            <a:avLst/>
          </a:prstGeom>
          <a:solidFill>
            <a:srgbClr val="2B57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tângulo 11">
            <a:extLst>
              <a:ext uri="{FF2B5EF4-FFF2-40B4-BE49-F238E27FC236}">
                <a16:creationId xmlns:a16="http://schemas.microsoft.com/office/drawing/2014/main" id="{CECB58D3-ED66-8575-7FAD-120023FC74E8}"/>
              </a:ext>
            </a:extLst>
          </p:cNvPr>
          <p:cNvSpPr/>
          <p:nvPr/>
        </p:nvSpPr>
        <p:spPr>
          <a:xfrm>
            <a:off x="490728" y="2989072"/>
            <a:ext cx="11210544" cy="928116"/>
          </a:xfrm>
          <a:prstGeom prst="rect">
            <a:avLst/>
          </a:prstGeom>
          <a:solidFill>
            <a:srgbClr val="AB93A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CaixaDeTexto 12">
            <a:extLst>
              <a:ext uri="{FF2B5EF4-FFF2-40B4-BE49-F238E27FC236}">
                <a16:creationId xmlns:a16="http://schemas.microsoft.com/office/drawing/2014/main" id="{BCCCAF12-4617-E9B4-8FAA-EE5D0891F3F0}"/>
              </a:ext>
            </a:extLst>
          </p:cNvPr>
          <p:cNvSpPr txBox="1"/>
          <p:nvPr/>
        </p:nvSpPr>
        <p:spPr>
          <a:xfrm>
            <a:off x="2166164" y="3075057"/>
            <a:ext cx="8042552" cy="707886"/>
          </a:xfrm>
          <a:prstGeom prst="rect">
            <a:avLst/>
          </a:prstGeom>
          <a:noFill/>
        </p:spPr>
        <p:txBody>
          <a:bodyPr wrap="square" rtlCol="0">
            <a:spAutoFit/>
          </a:bodyPr>
          <a:lstStyle/>
          <a:p>
            <a:pPr algn="ctr"/>
            <a:r>
              <a:rPr lang="pt-PT" sz="4000" dirty="0" err="1">
                <a:solidFill>
                  <a:schemeClr val="bg1"/>
                </a:solidFill>
                <a:latin typeface="Arial" panose="020B0604020202020204" pitchFamily="34" charset="0"/>
                <a:cs typeface="Arial" panose="020B0604020202020204" pitchFamily="34" charset="0"/>
              </a:rPr>
              <a:t>Children</a:t>
            </a:r>
            <a:r>
              <a:rPr lang="pt-PT" sz="4000" dirty="0">
                <a:solidFill>
                  <a:schemeClr val="bg1"/>
                </a:solidFill>
                <a:latin typeface="Arial" panose="020B0604020202020204" pitchFamily="34" charset="0"/>
                <a:cs typeface="Arial" panose="020B0604020202020204" pitchFamily="34" charset="0"/>
              </a:rPr>
              <a:t> </a:t>
            </a:r>
            <a:r>
              <a:rPr lang="pt-PT" sz="4000" dirty="0" err="1">
                <a:solidFill>
                  <a:schemeClr val="bg1"/>
                </a:solidFill>
                <a:latin typeface="Arial" panose="020B0604020202020204" pitchFamily="34" charset="0"/>
                <a:cs typeface="Arial" panose="020B0604020202020204" pitchFamily="34" charset="0"/>
              </a:rPr>
              <a:t>Protection</a:t>
            </a:r>
            <a:endParaRPr lang="pt-PT" sz="4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92480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2C78B1-C985-EB20-96BD-F5B2E0C3868B}"/>
              </a:ext>
            </a:extLst>
          </p:cNvPr>
          <p:cNvSpPr>
            <a:spLocks noGrp="1"/>
          </p:cNvSpPr>
          <p:nvPr>
            <p:ph type="title"/>
          </p:nvPr>
        </p:nvSpPr>
        <p:spPr>
          <a:xfrm>
            <a:off x="644901" y="1330"/>
            <a:ext cx="10515600" cy="1325563"/>
          </a:xfrm>
        </p:spPr>
        <p:txBody>
          <a:bodyPr/>
          <a:lstStyle/>
          <a:p>
            <a:pPr algn="ctr"/>
            <a:r>
              <a:rPr lang="pt-PT" dirty="0" err="1">
                <a:solidFill>
                  <a:srgbClr val="2B5784"/>
                </a:solidFill>
              </a:rPr>
              <a:t>Children</a:t>
            </a:r>
            <a:r>
              <a:rPr lang="pt-PT" dirty="0">
                <a:solidFill>
                  <a:srgbClr val="2B5784"/>
                </a:solidFill>
              </a:rPr>
              <a:t> </a:t>
            </a:r>
            <a:r>
              <a:rPr lang="pt-PT" dirty="0" err="1">
                <a:solidFill>
                  <a:srgbClr val="2B5784"/>
                </a:solidFill>
              </a:rPr>
              <a:t>Careplan</a:t>
            </a:r>
            <a:endParaRPr lang="pt-PT" dirty="0">
              <a:solidFill>
                <a:srgbClr val="2B5784"/>
              </a:solidFill>
            </a:endParaRPr>
          </a:p>
        </p:txBody>
      </p:sp>
      <p:pic>
        <p:nvPicPr>
          <p:cNvPr id="7" name="Marcador de Posição de Conteúdo 6" descr="Uma imagem com texto, captura de ecrã, diagrama, Gráfico">
            <a:extLst>
              <a:ext uri="{FF2B5EF4-FFF2-40B4-BE49-F238E27FC236}">
                <a16:creationId xmlns:a16="http://schemas.microsoft.com/office/drawing/2014/main" id="{3606DB8A-71E3-7126-B219-6BFB305BA2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1328" y="969264"/>
            <a:ext cx="9436608" cy="5207699"/>
          </a:xfrm>
        </p:spPr>
      </p:pic>
      <p:pic>
        <p:nvPicPr>
          <p:cNvPr id="4" name="Imagem 3">
            <a:extLst>
              <a:ext uri="{FF2B5EF4-FFF2-40B4-BE49-F238E27FC236}">
                <a16:creationId xmlns:a16="http://schemas.microsoft.com/office/drawing/2014/main" id="{1D8F020A-0475-2CA3-1A23-62F7048DF9D9}"/>
              </a:ext>
            </a:extLst>
          </p:cNvPr>
          <p:cNvPicPr>
            <a:picLocks noChangeAspect="1"/>
          </p:cNvPicPr>
          <p:nvPr/>
        </p:nvPicPr>
        <p:blipFill>
          <a:blip r:embed="rId3"/>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03936DD4-F31A-16D1-1192-7DF818FD1957}"/>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48</a:t>
            </a:r>
          </a:p>
        </p:txBody>
      </p:sp>
    </p:spTree>
    <p:extLst>
      <p:ext uri="{BB962C8B-B14F-4D97-AF65-F5344CB8AC3E}">
        <p14:creationId xmlns:p14="http://schemas.microsoft.com/office/powerpoint/2010/main" val="27771580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m 25">
            <a:extLst>
              <a:ext uri="{FF2B5EF4-FFF2-40B4-BE49-F238E27FC236}">
                <a16:creationId xmlns:a16="http://schemas.microsoft.com/office/drawing/2014/main" id="{7D9D2A61-6B69-C284-EF81-5BA55DC8F540}"/>
              </a:ext>
            </a:extLst>
          </p:cNvPr>
          <p:cNvPicPr>
            <a:picLocks noChangeAspect="1"/>
          </p:cNvPicPr>
          <p:nvPr/>
        </p:nvPicPr>
        <p:blipFill rotWithShape="1">
          <a:blip r:embed="rId2"/>
          <a:srcRect r="51182"/>
          <a:stretch/>
        </p:blipFill>
        <p:spPr>
          <a:xfrm>
            <a:off x="109729" y="348669"/>
            <a:ext cx="4681727" cy="6160662"/>
          </a:xfrm>
          <a:prstGeom prst="rect">
            <a:avLst/>
          </a:prstGeom>
        </p:spPr>
      </p:pic>
      <p:pic>
        <p:nvPicPr>
          <p:cNvPr id="28" name="Imagem 27">
            <a:extLst>
              <a:ext uri="{FF2B5EF4-FFF2-40B4-BE49-F238E27FC236}">
                <a16:creationId xmlns:a16="http://schemas.microsoft.com/office/drawing/2014/main" id="{6D0620A2-E625-AE81-BCA4-4AD2CCBE1E0A}"/>
              </a:ext>
            </a:extLst>
          </p:cNvPr>
          <p:cNvPicPr>
            <a:picLocks noChangeAspect="1"/>
          </p:cNvPicPr>
          <p:nvPr/>
        </p:nvPicPr>
        <p:blipFill rotWithShape="1">
          <a:blip r:embed="rId2"/>
          <a:srcRect l="48733"/>
          <a:stretch/>
        </p:blipFill>
        <p:spPr>
          <a:xfrm>
            <a:off x="7510273" y="348669"/>
            <a:ext cx="4681727" cy="6160662"/>
          </a:xfrm>
          <a:prstGeom prst="rect">
            <a:avLst/>
          </a:prstGeom>
        </p:spPr>
      </p:pic>
      <p:sp>
        <p:nvSpPr>
          <p:cNvPr id="29" name="Retângulo 28">
            <a:extLst>
              <a:ext uri="{FF2B5EF4-FFF2-40B4-BE49-F238E27FC236}">
                <a16:creationId xmlns:a16="http://schemas.microsoft.com/office/drawing/2014/main" id="{2057CE89-3066-62BA-D1DF-834B8500CE38}"/>
              </a:ext>
            </a:extLst>
          </p:cNvPr>
          <p:cNvSpPr/>
          <p:nvPr/>
        </p:nvSpPr>
        <p:spPr>
          <a:xfrm>
            <a:off x="4516120" y="693420"/>
            <a:ext cx="3342640" cy="5519420"/>
          </a:xfrm>
          <a:prstGeom prst="rect">
            <a:avLst/>
          </a:prstGeom>
          <a:solidFill>
            <a:srgbClr val="2B57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tângulo 30">
            <a:extLst>
              <a:ext uri="{FF2B5EF4-FFF2-40B4-BE49-F238E27FC236}">
                <a16:creationId xmlns:a16="http://schemas.microsoft.com/office/drawing/2014/main" id="{F2FDDEF1-8F52-9496-7164-30DBEB8AA42F}"/>
              </a:ext>
            </a:extLst>
          </p:cNvPr>
          <p:cNvSpPr/>
          <p:nvPr/>
        </p:nvSpPr>
        <p:spPr>
          <a:xfrm>
            <a:off x="490728" y="2989072"/>
            <a:ext cx="11210544" cy="928116"/>
          </a:xfrm>
          <a:prstGeom prst="rect">
            <a:avLst/>
          </a:prstGeom>
          <a:solidFill>
            <a:srgbClr val="AB93A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CaixaDeTexto 29">
            <a:extLst>
              <a:ext uri="{FF2B5EF4-FFF2-40B4-BE49-F238E27FC236}">
                <a16:creationId xmlns:a16="http://schemas.microsoft.com/office/drawing/2014/main" id="{DD2DA7F9-3AEA-A4C5-D26F-4314D3EB5AF4}"/>
              </a:ext>
            </a:extLst>
          </p:cNvPr>
          <p:cNvSpPr txBox="1"/>
          <p:nvPr/>
        </p:nvSpPr>
        <p:spPr>
          <a:xfrm>
            <a:off x="2166164" y="3075057"/>
            <a:ext cx="8042552" cy="707886"/>
          </a:xfrm>
          <a:prstGeom prst="rect">
            <a:avLst/>
          </a:prstGeom>
          <a:noFill/>
        </p:spPr>
        <p:txBody>
          <a:bodyPr wrap="square" rtlCol="0">
            <a:spAutoFit/>
          </a:bodyPr>
          <a:lstStyle/>
          <a:p>
            <a:pPr algn="ctr"/>
            <a:r>
              <a:rPr lang="pt-PT" sz="4000" dirty="0" err="1">
                <a:solidFill>
                  <a:schemeClr val="bg1"/>
                </a:solidFill>
                <a:latin typeface="Arial" panose="020B0604020202020204" pitchFamily="34" charset="0"/>
                <a:cs typeface="Arial" panose="020B0604020202020204" pitchFamily="34" charset="0"/>
              </a:rPr>
              <a:t>Children</a:t>
            </a:r>
            <a:r>
              <a:rPr lang="pt-PT" sz="4000" dirty="0">
                <a:solidFill>
                  <a:schemeClr val="bg1"/>
                </a:solidFill>
                <a:latin typeface="Arial" panose="020B0604020202020204" pitchFamily="34" charset="0"/>
                <a:cs typeface="Arial" panose="020B0604020202020204" pitchFamily="34" charset="0"/>
              </a:rPr>
              <a:t> </a:t>
            </a:r>
            <a:r>
              <a:rPr lang="pt-PT" sz="4000" dirty="0" err="1">
                <a:solidFill>
                  <a:schemeClr val="bg1"/>
                </a:solidFill>
                <a:latin typeface="Arial" panose="020B0604020202020204" pitchFamily="34" charset="0"/>
                <a:cs typeface="Arial" panose="020B0604020202020204" pitchFamily="34" charset="0"/>
              </a:rPr>
              <a:t>Protection</a:t>
            </a:r>
            <a:endParaRPr lang="pt-PT" sz="4000" dirty="0">
              <a:solidFill>
                <a:schemeClr val="bg1"/>
              </a:solidFill>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D147A259-BA02-E845-AEB4-C80455E4EF2C}"/>
              </a:ext>
            </a:extLst>
          </p:cNvPr>
          <p:cNvSpPr txBox="1"/>
          <p:nvPr/>
        </p:nvSpPr>
        <p:spPr>
          <a:xfrm>
            <a:off x="4783489" y="5319887"/>
            <a:ext cx="2625021" cy="369332"/>
          </a:xfrm>
          <a:prstGeom prst="rect">
            <a:avLst/>
          </a:prstGeom>
          <a:noFill/>
        </p:spPr>
        <p:txBody>
          <a:bodyPr wrap="square" rtlCol="0">
            <a:spAutoFit/>
          </a:bodyPr>
          <a:lstStyle/>
          <a:p>
            <a:pPr algn="ctr"/>
            <a:r>
              <a:rPr lang="pt-PT" dirty="0">
                <a:solidFill>
                  <a:srgbClr val="FFFFFF"/>
                </a:solidFill>
              </a:rPr>
              <a:t>Questões analíticas</a:t>
            </a:r>
          </a:p>
        </p:txBody>
      </p:sp>
    </p:spTree>
    <p:extLst>
      <p:ext uri="{BB962C8B-B14F-4D97-AF65-F5344CB8AC3E}">
        <p14:creationId xmlns:p14="http://schemas.microsoft.com/office/powerpoint/2010/main" val="1576793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B79DF-498C-8263-ABF0-AA403DB4D839}"/>
              </a:ext>
            </a:extLst>
          </p:cNvPr>
          <p:cNvSpPr>
            <a:spLocks noGrp="1"/>
          </p:cNvSpPr>
          <p:nvPr>
            <p:ph type="title"/>
          </p:nvPr>
        </p:nvSpPr>
        <p:spPr/>
        <p:txBody>
          <a:bodyPr/>
          <a:lstStyle/>
          <a:p>
            <a:r>
              <a:rPr lang="pt-PT" dirty="0">
                <a:solidFill>
                  <a:srgbClr val="2B5784"/>
                </a:solidFill>
              </a:rPr>
              <a:t>Diagrama de Arquitetura</a:t>
            </a:r>
          </a:p>
        </p:txBody>
      </p:sp>
      <p:pic>
        <p:nvPicPr>
          <p:cNvPr id="8" name="Imagem 7">
            <a:extLst>
              <a:ext uri="{FF2B5EF4-FFF2-40B4-BE49-F238E27FC236}">
                <a16:creationId xmlns:a16="http://schemas.microsoft.com/office/drawing/2014/main" id="{2D15C187-87EB-71AB-808E-34664C924820}"/>
              </a:ext>
            </a:extLst>
          </p:cNvPr>
          <p:cNvPicPr>
            <a:picLocks noChangeAspect="1"/>
          </p:cNvPicPr>
          <p:nvPr/>
        </p:nvPicPr>
        <p:blipFill>
          <a:blip r:embed="rId2"/>
          <a:stretch>
            <a:fillRect/>
          </a:stretch>
        </p:blipFill>
        <p:spPr>
          <a:xfrm>
            <a:off x="0" y="6559550"/>
            <a:ext cx="12192000" cy="393095"/>
          </a:xfrm>
          <a:prstGeom prst="rect">
            <a:avLst/>
          </a:prstGeom>
        </p:spPr>
      </p:pic>
      <p:sp>
        <p:nvSpPr>
          <p:cNvPr id="17" name="CaixaDeTexto 16">
            <a:extLst>
              <a:ext uri="{FF2B5EF4-FFF2-40B4-BE49-F238E27FC236}">
                <a16:creationId xmlns:a16="http://schemas.microsoft.com/office/drawing/2014/main" id="{271C401D-2DAF-7FE5-F4F7-338A8D9A6E5C}"/>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5</a:t>
            </a:r>
          </a:p>
        </p:txBody>
      </p:sp>
      <p:pic>
        <p:nvPicPr>
          <p:cNvPr id="5" name="Imagem 4" descr="Uma imagem com texto, captura de ecrã, diagrama, círculo&#10;&#10;Descrição gerada automaticamente">
            <a:extLst>
              <a:ext uri="{FF2B5EF4-FFF2-40B4-BE49-F238E27FC236}">
                <a16:creationId xmlns:a16="http://schemas.microsoft.com/office/drawing/2014/main" id="{11A507C6-B3E1-A547-7C94-8D9C271C8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514" y="1491218"/>
            <a:ext cx="10724971" cy="4657133"/>
          </a:xfrm>
          <a:prstGeom prst="rect">
            <a:avLst/>
          </a:prstGeom>
        </p:spPr>
      </p:pic>
    </p:spTree>
    <p:extLst>
      <p:ext uri="{BB962C8B-B14F-4D97-AF65-F5344CB8AC3E}">
        <p14:creationId xmlns:p14="http://schemas.microsoft.com/office/powerpoint/2010/main" val="3863788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EA5ED8F-ADB6-0ED5-C366-92372A5C6ED8}"/>
              </a:ext>
            </a:extLst>
          </p:cNvPr>
          <p:cNvSpPr>
            <a:spLocks noGrp="1"/>
          </p:cNvSpPr>
          <p:nvPr>
            <p:ph idx="1"/>
          </p:nvPr>
        </p:nvSpPr>
        <p:spPr>
          <a:xfrm>
            <a:off x="983673" y="370897"/>
            <a:ext cx="10515600" cy="865620"/>
          </a:xfrm>
        </p:spPr>
        <p:txBody>
          <a:bodyPr/>
          <a:lstStyle/>
          <a:p>
            <a:pPr marL="0" indent="0">
              <a:buNone/>
            </a:pPr>
            <a:r>
              <a:rPr lang="pt-PT" dirty="0">
                <a:solidFill>
                  <a:srgbClr val="7AACD1"/>
                </a:solidFill>
              </a:rPr>
              <a:t>Q1:Qual a categoria de abuso com maior percentagem de vitimas por género?</a:t>
            </a:r>
          </a:p>
        </p:txBody>
      </p:sp>
      <p:pic>
        <p:nvPicPr>
          <p:cNvPr id="4" name="Imagem 3">
            <a:extLst>
              <a:ext uri="{FF2B5EF4-FFF2-40B4-BE49-F238E27FC236}">
                <a16:creationId xmlns:a16="http://schemas.microsoft.com/office/drawing/2014/main" id="{9ECCD7A2-8642-9B91-930C-DE7FD58E094E}"/>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FFEF0047-798F-20F4-9CF7-7BE4B9F7AE12}"/>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50</a:t>
            </a:r>
          </a:p>
        </p:txBody>
      </p:sp>
      <p:pic>
        <p:nvPicPr>
          <p:cNvPr id="6" name="Imagem 5">
            <a:extLst>
              <a:ext uri="{FF2B5EF4-FFF2-40B4-BE49-F238E27FC236}">
                <a16:creationId xmlns:a16="http://schemas.microsoft.com/office/drawing/2014/main" id="{E788ABA8-A873-CB32-F9A5-8B6456CD5682}"/>
              </a:ext>
            </a:extLst>
          </p:cNvPr>
          <p:cNvPicPr>
            <a:picLocks noChangeAspect="1"/>
          </p:cNvPicPr>
          <p:nvPr/>
        </p:nvPicPr>
        <p:blipFill rotWithShape="1">
          <a:blip r:embed="rId3">
            <a:extLst>
              <a:ext uri="{28A0092B-C50C-407E-A947-70E740481C1C}">
                <a14:useLocalDpi xmlns:a14="http://schemas.microsoft.com/office/drawing/2010/main" val="0"/>
              </a:ext>
            </a:extLst>
          </a:blip>
          <a:srcRect b="39729"/>
          <a:stretch/>
        </p:blipFill>
        <p:spPr>
          <a:xfrm>
            <a:off x="2134952" y="1823748"/>
            <a:ext cx="3078035" cy="1792671"/>
          </a:xfrm>
          <a:prstGeom prst="rect">
            <a:avLst/>
          </a:prstGeom>
        </p:spPr>
      </p:pic>
      <p:pic>
        <p:nvPicPr>
          <p:cNvPr id="15" name="Imagem 14">
            <a:extLst>
              <a:ext uri="{FF2B5EF4-FFF2-40B4-BE49-F238E27FC236}">
                <a16:creationId xmlns:a16="http://schemas.microsoft.com/office/drawing/2014/main" id="{A37CBC58-36E2-6F1D-58B7-4047BD9EB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36" y="1971346"/>
            <a:ext cx="1948008" cy="1528357"/>
          </a:xfrm>
          <a:prstGeom prst="rect">
            <a:avLst/>
          </a:prstGeom>
        </p:spPr>
      </p:pic>
      <p:pic>
        <p:nvPicPr>
          <p:cNvPr id="17" name="Imagem 16">
            <a:extLst>
              <a:ext uri="{FF2B5EF4-FFF2-40B4-BE49-F238E27FC236}">
                <a16:creationId xmlns:a16="http://schemas.microsoft.com/office/drawing/2014/main" id="{BADE2D24-B38D-35FA-DCE7-A3367D8EAF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247" y="3616419"/>
            <a:ext cx="1951697" cy="1487007"/>
          </a:xfrm>
          <a:prstGeom prst="rect">
            <a:avLst/>
          </a:prstGeom>
        </p:spPr>
      </p:pic>
      <p:pic>
        <p:nvPicPr>
          <p:cNvPr id="7" name="Imagem 6" descr="Uma imagem com texto, captura de ecrã, Tipo de letra, número&#10;&#10;Descrição gerada automaticamente">
            <a:extLst>
              <a:ext uri="{FF2B5EF4-FFF2-40B4-BE49-F238E27FC236}">
                <a16:creationId xmlns:a16="http://schemas.microsoft.com/office/drawing/2014/main" id="{CF73CB2C-900C-C7F8-D005-244E6002A3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9695" y="3577891"/>
            <a:ext cx="2941575" cy="2903472"/>
          </a:xfrm>
          <a:prstGeom prst="rect">
            <a:avLst/>
          </a:prstGeom>
        </p:spPr>
      </p:pic>
      <p:sp>
        <p:nvSpPr>
          <p:cNvPr id="8" name="CaixaDeTexto 7">
            <a:extLst>
              <a:ext uri="{FF2B5EF4-FFF2-40B4-BE49-F238E27FC236}">
                <a16:creationId xmlns:a16="http://schemas.microsoft.com/office/drawing/2014/main" id="{4CF0F555-B87D-963D-728C-96BD5C866A89}"/>
              </a:ext>
            </a:extLst>
          </p:cNvPr>
          <p:cNvSpPr txBox="1"/>
          <p:nvPr/>
        </p:nvSpPr>
        <p:spPr>
          <a:xfrm>
            <a:off x="6016752" y="1823748"/>
            <a:ext cx="4626864" cy="4524315"/>
          </a:xfrm>
          <a:prstGeom prst="rect">
            <a:avLst/>
          </a:prstGeom>
          <a:noFill/>
        </p:spPr>
        <p:txBody>
          <a:bodyPr wrap="square" rtlCol="0">
            <a:spAutoFit/>
          </a:bodyPr>
          <a:lstStyle/>
          <a:p>
            <a:r>
              <a:rPr lang="pt-PT" dirty="0"/>
              <a:t>Análise: Os dois gráficos apresentas uma maior percentagem para a categoria de abuso </a:t>
            </a:r>
            <a:r>
              <a:rPr lang="pt-PT" dirty="0" err="1"/>
              <a:t>Neglect</a:t>
            </a:r>
            <a:r>
              <a:rPr lang="pt-PT" dirty="0"/>
              <a:t>, onde no sexo feminino podemos  observar um percentagem de 39,35% e no sexo masculino podemos observar 40,06%.</a:t>
            </a:r>
          </a:p>
          <a:p>
            <a:r>
              <a:rPr lang="pt-PT" dirty="0"/>
              <a:t>Com isto podemos dizer que em ambos os géneros a categoria de abuso não difere muito.</a:t>
            </a:r>
          </a:p>
          <a:p>
            <a:endParaRPr lang="pt-PT" dirty="0"/>
          </a:p>
          <a:p>
            <a:r>
              <a:rPr lang="pt-PT" dirty="0"/>
              <a:t>Existem vários tipos de abuso e razões para estes acontecerem como por exemplo:</a:t>
            </a:r>
          </a:p>
          <a:p>
            <a:r>
              <a:rPr lang="pt-PT" dirty="0"/>
              <a:t>- Fatores Sociais e Culturais </a:t>
            </a:r>
          </a:p>
          <a:p>
            <a:r>
              <a:rPr lang="pt-PT" dirty="0"/>
              <a:t>- Fatores Ambientais </a:t>
            </a:r>
          </a:p>
          <a:p>
            <a:r>
              <a:rPr lang="pt-PT" dirty="0"/>
              <a:t>Sendo o ambiente onde ocorrem crimes um dos lugar que pode influencia ao aumento dessa categoria como de muitas das outras categorias </a:t>
            </a:r>
          </a:p>
        </p:txBody>
      </p:sp>
    </p:spTree>
    <p:extLst>
      <p:ext uri="{BB962C8B-B14F-4D97-AF65-F5344CB8AC3E}">
        <p14:creationId xmlns:p14="http://schemas.microsoft.com/office/powerpoint/2010/main" val="3252515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EA5ED8F-ADB6-0ED5-C366-92372A5C6ED8}"/>
              </a:ext>
            </a:extLst>
          </p:cNvPr>
          <p:cNvSpPr>
            <a:spLocks noGrp="1"/>
          </p:cNvSpPr>
          <p:nvPr>
            <p:ph idx="1"/>
          </p:nvPr>
        </p:nvSpPr>
        <p:spPr>
          <a:xfrm>
            <a:off x="952500" y="381289"/>
            <a:ext cx="10515600" cy="1250084"/>
          </a:xfrm>
        </p:spPr>
        <p:txBody>
          <a:bodyPr/>
          <a:lstStyle/>
          <a:p>
            <a:pPr marL="0" indent="0">
              <a:buNone/>
            </a:pPr>
            <a:r>
              <a:rPr lang="pt-PT" dirty="0">
                <a:solidFill>
                  <a:srgbClr val="7AACD1"/>
                </a:solidFill>
              </a:rPr>
              <a:t>Q2: Ao longo dos anos, qual o ano onde foi registado o maior número de crianças que iniciaram um plano de proteção, e qual o género com  mais registos?</a:t>
            </a:r>
          </a:p>
        </p:txBody>
      </p:sp>
      <p:pic>
        <p:nvPicPr>
          <p:cNvPr id="4" name="Imagem 3">
            <a:extLst>
              <a:ext uri="{FF2B5EF4-FFF2-40B4-BE49-F238E27FC236}">
                <a16:creationId xmlns:a16="http://schemas.microsoft.com/office/drawing/2014/main" id="{9ECCD7A2-8642-9B91-930C-DE7FD58E094E}"/>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FFEF0047-798F-20F4-9CF7-7BE4B9F7AE12}"/>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51</a:t>
            </a:r>
          </a:p>
        </p:txBody>
      </p:sp>
      <p:pic>
        <p:nvPicPr>
          <p:cNvPr id="7" name="Imagem 6">
            <a:extLst>
              <a:ext uri="{FF2B5EF4-FFF2-40B4-BE49-F238E27FC236}">
                <a16:creationId xmlns:a16="http://schemas.microsoft.com/office/drawing/2014/main" id="{33A561A9-0BCA-84FA-2291-82118AF7157B}"/>
              </a:ext>
            </a:extLst>
          </p:cNvPr>
          <p:cNvPicPr>
            <a:picLocks noChangeAspect="1"/>
          </p:cNvPicPr>
          <p:nvPr/>
        </p:nvPicPr>
        <p:blipFill>
          <a:blip r:embed="rId3"/>
          <a:stretch>
            <a:fillRect/>
          </a:stretch>
        </p:blipFill>
        <p:spPr>
          <a:xfrm>
            <a:off x="644901" y="1958437"/>
            <a:ext cx="5560319" cy="3649244"/>
          </a:xfrm>
          <a:prstGeom prst="rect">
            <a:avLst/>
          </a:prstGeom>
        </p:spPr>
      </p:pic>
      <p:sp>
        <p:nvSpPr>
          <p:cNvPr id="8" name="CaixaDeTexto 7">
            <a:extLst>
              <a:ext uri="{FF2B5EF4-FFF2-40B4-BE49-F238E27FC236}">
                <a16:creationId xmlns:a16="http://schemas.microsoft.com/office/drawing/2014/main" id="{0529780B-7A9B-0DD0-264D-681A7FF7DF54}"/>
              </a:ext>
            </a:extLst>
          </p:cNvPr>
          <p:cNvSpPr txBox="1"/>
          <p:nvPr/>
        </p:nvSpPr>
        <p:spPr>
          <a:xfrm>
            <a:off x="7095744" y="2340865"/>
            <a:ext cx="4251960" cy="3046988"/>
          </a:xfrm>
          <a:prstGeom prst="rect">
            <a:avLst/>
          </a:prstGeom>
          <a:noFill/>
        </p:spPr>
        <p:txBody>
          <a:bodyPr wrap="square" rtlCol="0">
            <a:spAutoFit/>
          </a:bodyPr>
          <a:lstStyle/>
          <a:p>
            <a:r>
              <a:rPr lang="pt-PT" sz="1600" dirty="0"/>
              <a:t>Analise: Como podemos observar no ano 2016 houve um numero de inscritos de ambas os géneros bastante elevado sendo este do género masculino 164 e do género feminino 152.</a:t>
            </a:r>
          </a:p>
          <a:p>
            <a:r>
              <a:rPr lang="pt-PT" sz="1600" dirty="0"/>
              <a:t>Com estes valores podemos concluir que no ano 2016 foi o ano onde ocorreram o maior numero de inscrições de crianças num plano de proteção.</a:t>
            </a:r>
          </a:p>
          <a:p>
            <a:r>
              <a:rPr lang="pt-PT" sz="1600" dirty="0"/>
              <a:t>Podemos também observar que ao longo das anos houve um crescimento no numero de crianças que iniciaram um plano de proteção ate ao ano 2016, apos isso podemos observar que houve um decréscimo de numero de inscrições. </a:t>
            </a:r>
            <a:endParaRPr lang="pt-PT" dirty="0"/>
          </a:p>
        </p:txBody>
      </p:sp>
    </p:spTree>
    <p:extLst>
      <p:ext uri="{BB962C8B-B14F-4D97-AF65-F5344CB8AC3E}">
        <p14:creationId xmlns:p14="http://schemas.microsoft.com/office/powerpoint/2010/main" val="3222382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EA5ED8F-ADB6-0ED5-C366-92372A5C6ED8}"/>
              </a:ext>
            </a:extLst>
          </p:cNvPr>
          <p:cNvSpPr>
            <a:spLocks noGrp="1"/>
          </p:cNvSpPr>
          <p:nvPr>
            <p:ph idx="1"/>
          </p:nvPr>
        </p:nvSpPr>
        <p:spPr>
          <a:xfrm>
            <a:off x="994063" y="350116"/>
            <a:ext cx="10515600" cy="969530"/>
          </a:xfrm>
        </p:spPr>
        <p:txBody>
          <a:bodyPr/>
          <a:lstStyle/>
          <a:p>
            <a:pPr marL="0" indent="0">
              <a:buNone/>
            </a:pPr>
            <a:r>
              <a:rPr lang="pt-PT" dirty="0">
                <a:solidFill>
                  <a:srgbClr val="7AACD1"/>
                </a:solidFill>
              </a:rPr>
              <a:t>Q3: Qual a variação percentual ao longo do tempo de crianças que sofreram diversos tipo de abuso por género?</a:t>
            </a:r>
          </a:p>
        </p:txBody>
      </p:sp>
      <p:pic>
        <p:nvPicPr>
          <p:cNvPr id="4" name="Imagem 3">
            <a:extLst>
              <a:ext uri="{FF2B5EF4-FFF2-40B4-BE49-F238E27FC236}">
                <a16:creationId xmlns:a16="http://schemas.microsoft.com/office/drawing/2014/main" id="{9ECCD7A2-8642-9B91-930C-DE7FD58E094E}"/>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FFEF0047-798F-20F4-9CF7-7BE4B9F7AE12}"/>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52</a:t>
            </a:r>
          </a:p>
        </p:txBody>
      </p:sp>
      <p:pic>
        <p:nvPicPr>
          <p:cNvPr id="6" name="Imagem 5" descr="Uma imagem com texto, file, diagrama, Gráfico&#10;&#10;Descrição gerada automaticamente">
            <a:extLst>
              <a:ext uri="{FF2B5EF4-FFF2-40B4-BE49-F238E27FC236}">
                <a16:creationId xmlns:a16="http://schemas.microsoft.com/office/drawing/2014/main" id="{A26D8712-B6B5-767A-E3B6-1232AA8CE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63" y="1493383"/>
            <a:ext cx="6723295" cy="4401206"/>
          </a:xfrm>
          <a:prstGeom prst="rect">
            <a:avLst/>
          </a:prstGeom>
        </p:spPr>
      </p:pic>
      <p:sp>
        <p:nvSpPr>
          <p:cNvPr id="7" name="CaixaDeTexto 6">
            <a:extLst>
              <a:ext uri="{FF2B5EF4-FFF2-40B4-BE49-F238E27FC236}">
                <a16:creationId xmlns:a16="http://schemas.microsoft.com/office/drawing/2014/main" id="{2C966A53-35E6-6AB9-ABBC-FD36349C4425}"/>
              </a:ext>
            </a:extLst>
          </p:cNvPr>
          <p:cNvSpPr txBox="1"/>
          <p:nvPr/>
        </p:nvSpPr>
        <p:spPr>
          <a:xfrm>
            <a:off x="8249920" y="1588168"/>
            <a:ext cx="3396648" cy="4401205"/>
          </a:xfrm>
          <a:prstGeom prst="rect">
            <a:avLst/>
          </a:prstGeom>
          <a:noFill/>
        </p:spPr>
        <p:txBody>
          <a:bodyPr wrap="square" rtlCol="0">
            <a:spAutoFit/>
          </a:bodyPr>
          <a:lstStyle/>
          <a:p>
            <a:r>
              <a:rPr lang="pt-PT" sz="1400" dirty="0"/>
              <a:t>Quando a diferença é positiva significa que houve um aumento de crianças inscritas no plano e quando a diferença tem valores negativos significa houve</a:t>
            </a:r>
          </a:p>
          <a:p>
            <a:endParaRPr lang="pt-PT" sz="1400" dirty="0"/>
          </a:p>
          <a:p>
            <a:r>
              <a:rPr lang="pt-PT" sz="1400" dirty="0"/>
              <a:t>Analise: Como podemos observar na linha destinada ao género feminino existem valores negativo e positivos, o maior valor negativo é -40.8%, já o maior valor positivo é 266,7%.</a:t>
            </a:r>
          </a:p>
          <a:p>
            <a:r>
              <a:rPr lang="pt-PT" sz="1400" dirty="0"/>
              <a:t>Observando também o valores obtidos para o género masculino conseguimos concluir que estes também têm valores negativos e positivos, o maior valor negativo é -40.7%, já o maior valor positivo é 233,3%.</a:t>
            </a:r>
          </a:p>
          <a:p>
            <a:r>
              <a:rPr lang="pt-PT" sz="1400" dirty="0"/>
              <a:t>Podemos observar que o intervalo de valores no género feminino é maior que o do género masculino isto pode ser devido a que o género feminino seja mais sensível ao ambiente á sua volta </a:t>
            </a:r>
          </a:p>
        </p:txBody>
      </p:sp>
    </p:spTree>
    <p:extLst>
      <p:ext uri="{BB962C8B-B14F-4D97-AF65-F5344CB8AC3E}">
        <p14:creationId xmlns:p14="http://schemas.microsoft.com/office/powerpoint/2010/main" val="1126820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EEA5ED8F-ADB6-0ED5-C366-92372A5C6ED8}"/>
              </a:ext>
            </a:extLst>
          </p:cNvPr>
          <p:cNvSpPr>
            <a:spLocks noGrp="1"/>
          </p:cNvSpPr>
          <p:nvPr>
            <p:ph idx="1"/>
          </p:nvPr>
        </p:nvSpPr>
        <p:spPr>
          <a:xfrm>
            <a:off x="838200" y="474807"/>
            <a:ext cx="10515600" cy="1021484"/>
          </a:xfrm>
        </p:spPr>
        <p:txBody>
          <a:bodyPr/>
          <a:lstStyle/>
          <a:p>
            <a:pPr marL="0" indent="0">
              <a:buNone/>
            </a:pPr>
            <a:r>
              <a:rPr lang="pt-PT" dirty="0">
                <a:solidFill>
                  <a:srgbClr val="7AACD1"/>
                </a:solidFill>
              </a:rPr>
              <a:t>Q4: Será que há disparidades na duração dos planos em crianças de géneros opostos?</a:t>
            </a:r>
          </a:p>
        </p:txBody>
      </p:sp>
      <p:pic>
        <p:nvPicPr>
          <p:cNvPr id="4" name="Imagem 3">
            <a:extLst>
              <a:ext uri="{FF2B5EF4-FFF2-40B4-BE49-F238E27FC236}">
                <a16:creationId xmlns:a16="http://schemas.microsoft.com/office/drawing/2014/main" id="{9ECCD7A2-8642-9B91-930C-DE7FD58E094E}"/>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FFEF0047-798F-20F4-9CF7-7BE4B9F7AE12}"/>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53</a:t>
            </a:r>
          </a:p>
        </p:txBody>
      </p:sp>
      <p:pic>
        <p:nvPicPr>
          <p:cNvPr id="6" name="Imagem 5" descr="Uma imagem com texto, captura de ecrã, Tipo de letra, file&#10;&#10;Descrição gerada automaticamente">
            <a:extLst>
              <a:ext uri="{FF2B5EF4-FFF2-40B4-BE49-F238E27FC236}">
                <a16:creationId xmlns:a16="http://schemas.microsoft.com/office/drawing/2014/main" id="{1DE8838A-5D30-95E3-687F-C64A69E70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44" y="3613037"/>
            <a:ext cx="3276884" cy="548688"/>
          </a:xfrm>
          <a:prstGeom prst="rect">
            <a:avLst/>
          </a:prstGeom>
        </p:spPr>
      </p:pic>
      <p:pic>
        <p:nvPicPr>
          <p:cNvPr id="8" name="Imagem 7" descr="Uma imagem com texto, captura de ecrã, Tipo de letra, file&#10;&#10;Descrição gerada automaticamente">
            <a:extLst>
              <a:ext uri="{FF2B5EF4-FFF2-40B4-BE49-F238E27FC236}">
                <a16:creationId xmlns:a16="http://schemas.microsoft.com/office/drawing/2014/main" id="{FECCFD7C-82CF-2173-7F22-C8B5EEF3D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252118"/>
            <a:ext cx="3337849" cy="655377"/>
          </a:xfrm>
          <a:prstGeom prst="rect">
            <a:avLst/>
          </a:prstGeom>
        </p:spPr>
      </p:pic>
      <p:sp>
        <p:nvSpPr>
          <p:cNvPr id="9" name="CaixaDeTexto 8">
            <a:extLst>
              <a:ext uri="{FF2B5EF4-FFF2-40B4-BE49-F238E27FC236}">
                <a16:creationId xmlns:a16="http://schemas.microsoft.com/office/drawing/2014/main" id="{29582B26-2321-07EA-FE20-81A036A26514}"/>
              </a:ext>
            </a:extLst>
          </p:cNvPr>
          <p:cNvSpPr txBox="1"/>
          <p:nvPr/>
        </p:nvSpPr>
        <p:spPr>
          <a:xfrm>
            <a:off x="4176049" y="2202409"/>
            <a:ext cx="7579761" cy="646331"/>
          </a:xfrm>
          <a:prstGeom prst="rect">
            <a:avLst/>
          </a:prstGeom>
          <a:noFill/>
        </p:spPr>
        <p:txBody>
          <a:bodyPr wrap="square" rtlCol="0">
            <a:spAutoFit/>
          </a:bodyPr>
          <a:lstStyle/>
          <a:p>
            <a:r>
              <a:rPr lang="pt-PT" dirty="0"/>
              <a:t>Para a média da diferença da duração do plano do sexo feminino foi obtido o valor: 1,003</a:t>
            </a:r>
          </a:p>
        </p:txBody>
      </p:sp>
      <p:sp>
        <p:nvSpPr>
          <p:cNvPr id="12" name="CaixaDeTexto 11">
            <a:extLst>
              <a:ext uri="{FF2B5EF4-FFF2-40B4-BE49-F238E27FC236}">
                <a16:creationId xmlns:a16="http://schemas.microsoft.com/office/drawing/2014/main" id="{8C39F8D8-6D71-DA91-EB5B-3CD2B46CF984}"/>
              </a:ext>
            </a:extLst>
          </p:cNvPr>
          <p:cNvSpPr txBox="1"/>
          <p:nvPr/>
        </p:nvSpPr>
        <p:spPr>
          <a:xfrm>
            <a:off x="4346742" y="3509354"/>
            <a:ext cx="7409068" cy="646331"/>
          </a:xfrm>
          <a:prstGeom prst="rect">
            <a:avLst/>
          </a:prstGeom>
          <a:noFill/>
        </p:spPr>
        <p:txBody>
          <a:bodyPr wrap="square">
            <a:spAutoFit/>
          </a:bodyPr>
          <a:lstStyle/>
          <a:p>
            <a:r>
              <a:rPr lang="pt-PT" dirty="0"/>
              <a:t>Para a média da diferença da duração do plano do sexo masculino foi obtido o valor: 1,020</a:t>
            </a:r>
          </a:p>
        </p:txBody>
      </p:sp>
      <p:sp>
        <p:nvSpPr>
          <p:cNvPr id="13" name="CaixaDeTexto 12">
            <a:extLst>
              <a:ext uri="{FF2B5EF4-FFF2-40B4-BE49-F238E27FC236}">
                <a16:creationId xmlns:a16="http://schemas.microsoft.com/office/drawing/2014/main" id="{2703F986-C870-098A-AC5D-C77DA42B00F7}"/>
              </a:ext>
            </a:extLst>
          </p:cNvPr>
          <p:cNvSpPr txBox="1"/>
          <p:nvPr/>
        </p:nvSpPr>
        <p:spPr>
          <a:xfrm>
            <a:off x="756235" y="4606936"/>
            <a:ext cx="9390888" cy="1200329"/>
          </a:xfrm>
          <a:prstGeom prst="rect">
            <a:avLst/>
          </a:prstGeom>
          <a:noFill/>
        </p:spPr>
        <p:txBody>
          <a:bodyPr wrap="square" rtlCol="0">
            <a:spAutoFit/>
          </a:bodyPr>
          <a:lstStyle/>
          <a:p>
            <a:r>
              <a:rPr lang="pt-PT" dirty="0"/>
              <a:t>Analise: Podemos observar que os valores não demostram uma grande discrepância entre o sexo feminino e o sexo masculino. Isto pode indicar que o sistema esteja preparado para lidar de forma adequada e correta para resolver os problemas que cada género posso enfrentar e deste modo melhorar a performance. </a:t>
            </a:r>
          </a:p>
        </p:txBody>
      </p:sp>
    </p:spTree>
    <p:extLst>
      <p:ext uri="{BB962C8B-B14F-4D97-AF65-F5344CB8AC3E}">
        <p14:creationId xmlns:p14="http://schemas.microsoft.com/office/powerpoint/2010/main" val="708258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2E21DD55-0F55-99E5-9702-6753D5795CC2}"/>
              </a:ext>
            </a:extLst>
          </p:cNvPr>
          <p:cNvSpPr>
            <a:spLocks noGrp="1"/>
          </p:cNvSpPr>
          <p:nvPr>
            <p:ph type="title"/>
          </p:nvPr>
        </p:nvSpPr>
        <p:spPr/>
        <p:txBody>
          <a:bodyPr/>
          <a:lstStyle/>
          <a:p>
            <a:endParaRPr lang="pt-PT"/>
          </a:p>
        </p:txBody>
      </p:sp>
      <p:pic>
        <p:nvPicPr>
          <p:cNvPr id="11" name="Imagem 10">
            <a:extLst>
              <a:ext uri="{FF2B5EF4-FFF2-40B4-BE49-F238E27FC236}">
                <a16:creationId xmlns:a16="http://schemas.microsoft.com/office/drawing/2014/main" id="{17341AB7-11CE-3F51-92CC-2E20BD128CE9}"/>
              </a:ext>
            </a:extLst>
          </p:cNvPr>
          <p:cNvPicPr>
            <a:picLocks noChangeAspect="1"/>
          </p:cNvPicPr>
          <p:nvPr/>
        </p:nvPicPr>
        <p:blipFill rotWithShape="1">
          <a:blip r:embed="rId2"/>
          <a:srcRect r="51182"/>
          <a:stretch/>
        </p:blipFill>
        <p:spPr>
          <a:xfrm>
            <a:off x="109729" y="348669"/>
            <a:ext cx="4681727" cy="6160662"/>
          </a:xfrm>
          <a:prstGeom prst="rect">
            <a:avLst/>
          </a:prstGeom>
        </p:spPr>
      </p:pic>
      <p:pic>
        <p:nvPicPr>
          <p:cNvPr id="12" name="Imagem 11">
            <a:extLst>
              <a:ext uri="{FF2B5EF4-FFF2-40B4-BE49-F238E27FC236}">
                <a16:creationId xmlns:a16="http://schemas.microsoft.com/office/drawing/2014/main" id="{78433910-3FFD-1D08-7F7F-95C76A5D2B7F}"/>
              </a:ext>
            </a:extLst>
          </p:cNvPr>
          <p:cNvPicPr>
            <a:picLocks noChangeAspect="1"/>
          </p:cNvPicPr>
          <p:nvPr/>
        </p:nvPicPr>
        <p:blipFill rotWithShape="1">
          <a:blip r:embed="rId2"/>
          <a:srcRect l="48733"/>
          <a:stretch/>
        </p:blipFill>
        <p:spPr>
          <a:xfrm>
            <a:off x="7510273" y="348669"/>
            <a:ext cx="4681727" cy="6160662"/>
          </a:xfrm>
          <a:prstGeom prst="rect">
            <a:avLst/>
          </a:prstGeom>
        </p:spPr>
      </p:pic>
      <p:sp>
        <p:nvSpPr>
          <p:cNvPr id="13" name="Retângulo 12">
            <a:extLst>
              <a:ext uri="{FF2B5EF4-FFF2-40B4-BE49-F238E27FC236}">
                <a16:creationId xmlns:a16="http://schemas.microsoft.com/office/drawing/2014/main" id="{9235A798-2A9C-9850-2EEC-9C3861C8ABDA}"/>
              </a:ext>
            </a:extLst>
          </p:cNvPr>
          <p:cNvSpPr/>
          <p:nvPr/>
        </p:nvSpPr>
        <p:spPr>
          <a:xfrm>
            <a:off x="4516120" y="693420"/>
            <a:ext cx="3342640" cy="5519420"/>
          </a:xfrm>
          <a:prstGeom prst="rect">
            <a:avLst/>
          </a:prstGeom>
          <a:solidFill>
            <a:srgbClr val="2B57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13">
            <a:extLst>
              <a:ext uri="{FF2B5EF4-FFF2-40B4-BE49-F238E27FC236}">
                <a16:creationId xmlns:a16="http://schemas.microsoft.com/office/drawing/2014/main" id="{17171C30-4CDF-F9BA-2727-1AFBC00118AA}"/>
              </a:ext>
            </a:extLst>
          </p:cNvPr>
          <p:cNvSpPr/>
          <p:nvPr/>
        </p:nvSpPr>
        <p:spPr>
          <a:xfrm>
            <a:off x="490728" y="2989072"/>
            <a:ext cx="11210544" cy="928116"/>
          </a:xfrm>
          <a:prstGeom prst="rect">
            <a:avLst/>
          </a:prstGeom>
          <a:solidFill>
            <a:srgbClr val="AB93A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CaixaDeTexto 14">
            <a:extLst>
              <a:ext uri="{FF2B5EF4-FFF2-40B4-BE49-F238E27FC236}">
                <a16:creationId xmlns:a16="http://schemas.microsoft.com/office/drawing/2014/main" id="{B382838A-3215-7BD1-2563-AEA08B871062}"/>
              </a:ext>
            </a:extLst>
          </p:cNvPr>
          <p:cNvSpPr txBox="1"/>
          <p:nvPr/>
        </p:nvSpPr>
        <p:spPr>
          <a:xfrm>
            <a:off x="3913014" y="3075057"/>
            <a:ext cx="4548851" cy="707886"/>
          </a:xfrm>
          <a:prstGeom prst="rect">
            <a:avLst/>
          </a:prstGeom>
          <a:noFill/>
        </p:spPr>
        <p:txBody>
          <a:bodyPr wrap="square" rtlCol="0">
            <a:spAutoFit/>
          </a:bodyPr>
          <a:lstStyle/>
          <a:p>
            <a:pPr algn="ctr"/>
            <a:r>
              <a:rPr lang="pt-PT" sz="4000" dirty="0">
                <a:solidFill>
                  <a:schemeClr val="bg1"/>
                </a:solidFill>
                <a:latin typeface="Arial" panose="020B0604020202020204" pitchFamily="34" charset="0"/>
                <a:cs typeface="Arial" panose="020B0604020202020204" pitchFamily="34" charset="0"/>
              </a:rPr>
              <a:t>FIM</a:t>
            </a:r>
          </a:p>
        </p:txBody>
      </p:sp>
    </p:spTree>
    <p:extLst>
      <p:ext uri="{BB962C8B-B14F-4D97-AF65-F5344CB8AC3E}">
        <p14:creationId xmlns:p14="http://schemas.microsoft.com/office/powerpoint/2010/main" val="230392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m 25">
            <a:extLst>
              <a:ext uri="{FF2B5EF4-FFF2-40B4-BE49-F238E27FC236}">
                <a16:creationId xmlns:a16="http://schemas.microsoft.com/office/drawing/2014/main" id="{7D9D2A61-6B69-C284-EF81-5BA55DC8F540}"/>
              </a:ext>
            </a:extLst>
          </p:cNvPr>
          <p:cNvPicPr>
            <a:picLocks noChangeAspect="1"/>
          </p:cNvPicPr>
          <p:nvPr/>
        </p:nvPicPr>
        <p:blipFill rotWithShape="1">
          <a:blip r:embed="rId2"/>
          <a:srcRect r="51182"/>
          <a:stretch/>
        </p:blipFill>
        <p:spPr>
          <a:xfrm>
            <a:off x="109729" y="348669"/>
            <a:ext cx="4681727" cy="6160662"/>
          </a:xfrm>
          <a:prstGeom prst="rect">
            <a:avLst/>
          </a:prstGeom>
        </p:spPr>
      </p:pic>
      <p:pic>
        <p:nvPicPr>
          <p:cNvPr id="28" name="Imagem 27">
            <a:extLst>
              <a:ext uri="{FF2B5EF4-FFF2-40B4-BE49-F238E27FC236}">
                <a16:creationId xmlns:a16="http://schemas.microsoft.com/office/drawing/2014/main" id="{6D0620A2-E625-AE81-BCA4-4AD2CCBE1E0A}"/>
              </a:ext>
            </a:extLst>
          </p:cNvPr>
          <p:cNvPicPr>
            <a:picLocks noChangeAspect="1"/>
          </p:cNvPicPr>
          <p:nvPr/>
        </p:nvPicPr>
        <p:blipFill rotWithShape="1">
          <a:blip r:embed="rId2"/>
          <a:srcRect l="48733"/>
          <a:stretch/>
        </p:blipFill>
        <p:spPr>
          <a:xfrm>
            <a:off x="7510273" y="348669"/>
            <a:ext cx="4681727" cy="6160662"/>
          </a:xfrm>
          <a:prstGeom prst="rect">
            <a:avLst/>
          </a:prstGeom>
        </p:spPr>
      </p:pic>
      <p:sp>
        <p:nvSpPr>
          <p:cNvPr id="29" name="Retângulo 28">
            <a:extLst>
              <a:ext uri="{FF2B5EF4-FFF2-40B4-BE49-F238E27FC236}">
                <a16:creationId xmlns:a16="http://schemas.microsoft.com/office/drawing/2014/main" id="{2057CE89-3066-62BA-D1DF-834B8500CE38}"/>
              </a:ext>
            </a:extLst>
          </p:cNvPr>
          <p:cNvSpPr/>
          <p:nvPr/>
        </p:nvSpPr>
        <p:spPr>
          <a:xfrm>
            <a:off x="4516120" y="693420"/>
            <a:ext cx="3342640" cy="5519420"/>
          </a:xfrm>
          <a:prstGeom prst="rect">
            <a:avLst/>
          </a:prstGeom>
          <a:solidFill>
            <a:srgbClr val="2B57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tângulo 30">
            <a:extLst>
              <a:ext uri="{FF2B5EF4-FFF2-40B4-BE49-F238E27FC236}">
                <a16:creationId xmlns:a16="http://schemas.microsoft.com/office/drawing/2014/main" id="{F2FDDEF1-8F52-9496-7164-30DBEB8AA42F}"/>
              </a:ext>
            </a:extLst>
          </p:cNvPr>
          <p:cNvSpPr/>
          <p:nvPr/>
        </p:nvSpPr>
        <p:spPr>
          <a:xfrm>
            <a:off x="490728" y="2989072"/>
            <a:ext cx="11210544" cy="928116"/>
          </a:xfrm>
          <a:prstGeom prst="rect">
            <a:avLst/>
          </a:prstGeom>
          <a:solidFill>
            <a:srgbClr val="AB93A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CaixaDeTexto 29">
            <a:extLst>
              <a:ext uri="{FF2B5EF4-FFF2-40B4-BE49-F238E27FC236}">
                <a16:creationId xmlns:a16="http://schemas.microsoft.com/office/drawing/2014/main" id="{DD2DA7F9-3AEA-A4C5-D26F-4314D3EB5AF4}"/>
              </a:ext>
            </a:extLst>
          </p:cNvPr>
          <p:cNvSpPr txBox="1"/>
          <p:nvPr/>
        </p:nvSpPr>
        <p:spPr>
          <a:xfrm>
            <a:off x="3913014" y="3075057"/>
            <a:ext cx="4548851" cy="707886"/>
          </a:xfrm>
          <a:prstGeom prst="rect">
            <a:avLst/>
          </a:prstGeom>
          <a:noFill/>
        </p:spPr>
        <p:txBody>
          <a:bodyPr wrap="square" rtlCol="0">
            <a:spAutoFit/>
          </a:bodyPr>
          <a:lstStyle/>
          <a:p>
            <a:pPr algn="ctr"/>
            <a:r>
              <a:rPr lang="pt-PT" sz="4000" dirty="0">
                <a:solidFill>
                  <a:schemeClr val="bg1"/>
                </a:solidFill>
                <a:latin typeface="Arial" panose="020B0604020202020204" pitchFamily="34" charset="0"/>
                <a:cs typeface="Arial" panose="020B0604020202020204" pitchFamily="34" charset="0"/>
              </a:rPr>
              <a:t>Dashboards</a:t>
            </a:r>
          </a:p>
        </p:txBody>
      </p:sp>
    </p:spTree>
    <p:extLst>
      <p:ext uri="{BB962C8B-B14F-4D97-AF65-F5344CB8AC3E}">
        <p14:creationId xmlns:p14="http://schemas.microsoft.com/office/powerpoint/2010/main" val="50768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m 25">
            <a:extLst>
              <a:ext uri="{FF2B5EF4-FFF2-40B4-BE49-F238E27FC236}">
                <a16:creationId xmlns:a16="http://schemas.microsoft.com/office/drawing/2014/main" id="{7D9D2A61-6B69-C284-EF81-5BA55DC8F540}"/>
              </a:ext>
            </a:extLst>
          </p:cNvPr>
          <p:cNvPicPr>
            <a:picLocks noChangeAspect="1"/>
          </p:cNvPicPr>
          <p:nvPr/>
        </p:nvPicPr>
        <p:blipFill rotWithShape="1">
          <a:blip r:embed="rId2"/>
          <a:srcRect r="51182"/>
          <a:stretch/>
        </p:blipFill>
        <p:spPr>
          <a:xfrm>
            <a:off x="109729" y="348669"/>
            <a:ext cx="4681727" cy="6160662"/>
          </a:xfrm>
          <a:prstGeom prst="rect">
            <a:avLst/>
          </a:prstGeom>
        </p:spPr>
      </p:pic>
      <p:pic>
        <p:nvPicPr>
          <p:cNvPr id="28" name="Imagem 27">
            <a:extLst>
              <a:ext uri="{FF2B5EF4-FFF2-40B4-BE49-F238E27FC236}">
                <a16:creationId xmlns:a16="http://schemas.microsoft.com/office/drawing/2014/main" id="{6D0620A2-E625-AE81-BCA4-4AD2CCBE1E0A}"/>
              </a:ext>
            </a:extLst>
          </p:cNvPr>
          <p:cNvPicPr>
            <a:picLocks noChangeAspect="1"/>
          </p:cNvPicPr>
          <p:nvPr/>
        </p:nvPicPr>
        <p:blipFill rotWithShape="1">
          <a:blip r:embed="rId2"/>
          <a:srcRect l="48733"/>
          <a:stretch/>
        </p:blipFill>
        <p:spPr>
          <a:xfrm>
            <a:off x="7510273" y="348669"/>
            <a:ext cx="4681727" cy="6160662"/>
          </a:xfrm>
          <a:prstGeom prst="rect">
            <a:avLst/>
          </a:prstGeom>
        </p:spPr>
      </p:pic>
      <p:sp>
        <p:nvSpPr>
          <p:cNvPr id="29" name="Retângulo 28">
            <a:extLst>
              <a:ext uri="{FF2B5EF4-FFF2-40B4-BE49-F238E27FC236}">
                <a16:creationId xmlns:a16="http://schemas.microsoft.com/office/drawing/2014/main" id="{2057CE89-3066-62BA-D1DF-834B8500CE38}"/>
              </a:ext>
            </a:extLst>
          </p:cNvPr>
          <p:cNvSpPr/>
          <p:nvPr/>
        </p:nvSpPr>
        <p:spPr>
          <a:xfrm>
            <a:off x="4516120" y="693420"/>
            <a:ext cx="3342640" cy="5519420"/>
          </a:xfrm>
          <a:prstGeom prst="rect">
            <a:avLst/>
          </a:prstGeom>
          <a:solidFill>
            <a:srgbClr val="2B57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tângulo 30">
            <a:extLst>
              <a:ext uri="{FF2B5EF4-FFF2-40B4-BE49-F238E27FC236}">
                <a16:creationId xmlns:a16="http://schemas.microsoft.com/office/drawing/2014/main" id="{F2FDDEF1-8F52-9496-7164-30DBEB8AA42F}"/>
              </a:ext>
            </a:extLst>
          </p:cNvPr>
          <p:cNvSpPr/>
          <p:nvPr/>
        </p:nvSpPr>
        <p:spPr>
          <a:xfrm>
            <a:off x="490728" y="2989072"/>
            <a:ext cx="11210544" cy="928116"/>
          </a:xfrm>
          <a:prstGeom prst="rect">
            <a:avLst/>
          </a:prstGeom>
          <a:solidFill>
            <a:srgbClr val="AB93A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CaixaDeTexto 29">
            <a:extLst>
              <a:ext uri="{FF2B5EF4-FFF2-40B4-BE49-F238E27FC236}">
                <a16:creationId xmlns:a16="http://schemas.microsoft.com/office/drawing/2014/main" id="{DD2DA7F9-3AEA-A4C5-D26F-4314D3EB5AF4}"/>
              </a:ext>
            </a:extLst>
          </p:cNvPr>
          <p:cNvSpPr txBox="1"/>
          <p:nvPr/>
        </p:nvSpPr>
        <p:spPr>
          <a:xfrm>
            <a:off x="2166164" y="3075057"/>
            <a:ext cx="8042552" cy="707886"/>
          </a:xfrm>
          <a:prstGeom prst="rect">
            <a:avLst/>
          </a:prstGeom>
          <a:noFill/>
        </p:spPr>
        <p:txBody>
          <a:bodyPr wrap="square" rtlCol="0">
            <a:spAutoFit/>
          </a:bodyPr>
          <a:lstStyle/>
          <a:p>
            <a:pPr algn="ctr"/>
            <a:r>
              <a:rPr lang="pt-PT" sz="4000" dirty="0">
                <a:solidFill>
                  <a:schemeClr val="bg1"/>
                </a:solidFill>
                <a:latin typeface="Arial" panose="020B0604020202020204" pitchFamily="34" charset="0"/>
                <a:cs typeface="Arial" panose="020B0604020202020204" pitchFamily="34" charset="0"/>
              </a:rPr>
              <a:t>Dados de Género em UK</a:t>
            </a:r>
          </a:p>
        </p:txBody>
      </p:sp>
      <p:sp>
        <p:nvSpPr>
          <p:cNvPr id="2" name="CaixaDeTexto 1">
            <a:extLst>
              <a:ext uri="{FF2B5EF4-FFF2-40B4-BE49-F238E27FC236}">
                <a16:creationId xmlns:a16="http://schemas.microsoft.com/office/drawing/2014/main" id="{D147A259-BA02-E845-AEB4-C80455E4EF2C}"/>
              </a:ext>
            </a:extLst>
          </p:cNvPr>
          <p:cNvSpPr txBox="1"/>
          <p:nvPr/>
        </p:nvSpPr>
        <p:spPr>
          <a:xfrm>
            <a:off x="4783489" y="5319887"/>
            <a:ext cx="2625021" cy="369332"/>
          </a:xfrm>
          <a:prstGeom prst="rect">
            <a:avLst/>
          </a:prstGeom>
          <a:noFill/>
        </p:spPr>
        <p:txBody>
          <a:bodyPr wrap="square" rtlCol="0">
            <a:spAutoFit/>
          </a:bodyPr>
          <a:lstStyle/>
          <a:p>
            <a:pPr algn="ctr"/>
            <a:r>
              <a:rPr lang="pt-PT" dirty="0">
                <a:solidFill>
                  <a:srgbClr val="FFFFFF"/>
                </a:solidFill>
              </a:rPr>
              <a:t>Gender Data per Country</a:t>
            </a:r>
          </a:p>
        </p:txBody>
      </p:sp>
    </p:spTree>
    <p:extLst>
      <p:ext uri="{BB962C8B-B14F-4D97-AF65-F5344CB8AC3E}">
        <p14:creationId xmlns:p14="http://schemas.microsoft.com/office/powerpoint/2010/main" val="3953259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3B0606-770F-8934-E216-F6F16D586AC3}"/>
              </a:ext>
            </a:extLst>
          </p:cNvPr>
          <p:cNvSpPr>
            <a:spLocks noGrp="1"/>
          </p:cNvSpPr>
          <p:nvPr>
            <p:ph type="title"/>
          </p:nvPr>
        </p:nvSpPr>
        <p:spPr>
          <a:xfrm>
            <a:off x="1941480" y="-105218"/>
            <a:ext cx="8309040" cy="1052098"/>
          </a:xfrm>
        </p:spPr>
        <p:txBody>
          <a:bodyPr>
            <a:normAutofit fontScale="90000"/>
          </a:bodyPr>
          <a:lstStyle/>
          <a:p>
            <a:r>
              <a:rPr lang="pt-PT" dirty="0">
                <a:solidFill>
                  <a:srgbClr val="2B5784"/>
                </a:solidFill>
              </a:rPr>
              <a:t>Gender Data per Country Dashboard</a:t>
            </a:r>
          </a:p>
        </p:txBody>
      </p:sp>
      <p:pic>
        <p:nvPicPr>
          <p:cNvPr id="6" name="Imagem 5">
            <a:extLst>
              <a:ext uri="{FF2B5EF4-FFF2-40B4-BE49-F238E27FC236}">
                <a16:creationId xmlns:a16="http://schemas.microsoft.com/office/drawing/2014/main" id="{A592C768-99AD-BEF1-F1EE-A566F5392F92}"/>
              </a:ext>
            </a:extLst>
          </p:cNvPr>
          <p:cNvPicPr>
            <a:picLocks noChangeAspect="1"/>
          </p:cNvPicPr>
          <p:nvPr/>
        </p:nvPicPr>
        <p:blipFill>
          <a:blip r:embed="rId2"/>
          <a:stretch>
            <a:fillRect/>
          </a:stretch>
        </p:blipFill>
        <p:spPr>
          <a:xfrm>
            <a:off x="0" y="6559550"/>
            <a:ext cx="12192000" cy="393095"/>
          </a:xfrm>
          <a:prstGeom prst="rect">
            <a:avLst/>
          </a:prstGeom>
        </p:spPr>
      </p:pic>
      <p:sp>
        <p:nvSpPr>
          <p:cNvPr id="7" name="CaixaDeTexto 6">
            <a:extLst>
              <a:ext uri="{FF2B5EF4-FFF2-40B4-BE49-F238E27FC236}">
                <a16:creationId xmlns:a16="http://schemas.microsoft.com/office/drawing/2014/main" id="{28849316-FCF3-12E3-BD01-81DAEA8A2DDE}"/>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8</a:t>
            </a:r>
          </a:p>
        </p:txBody>
      </p:sp>
      <p:pic>
        <p:nvPicPr>
          <p:cNvPr id="8" name="Marcador de Posição de Conteúdo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0186" y="737559"/>
            <a:ext cx="9714141" cy="5464204"/>
          </a:xfrm>
          <a:ln>
            <a:solidFill>
              <a:schemeClr val="tx2">
                <a:lumMod val="50000"/>
              </a:schemeClr>
            </a:solidFill>
          </a:ln>
        </p:spPr>
      </p:pic>
    </p:spTree>
    <p:extLst>
      <p:ext uri="{BB962C8B-B14F-4D97-AF65-F5344CB8AC3E}">
        <p14:creationId xmlns:p14="http://schemas.microsoft.com/office/powerpoint/2010/main" val="429348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F97768-D6BD-1479-86D2-0132E55F3C2C}"/>
              </a:ext>
            </a:extLst>
          </p:cNvPr>
          <p:cNvSpPr>
            <a:spLocks noGrp="1"/>
          </p:cNvSpPr>
          <p:nvPr>
            <p:ph type="title"/>
          </p:nvPr>
        </p:nvSpPr>
        <p:spPr/>
        <p:txBody>
          <a:bodyPr/>
          <a:lstStyle/>
          <a:p>
            <a:r>
              <a:rPr lang="pt-PT" dirty="0">
                <a:solidFill>
                  <a:srgbClr val="2B5784"/>
                </a:solidFill>
              </a:rPr>
              <a:t>Informações de utilização das </a:t>
            </a:r>
            <a:r>
              <a:rPr lang="pt-PT" dirty="0" err="1">
                <a:solidFill>
                  <a:srgbClr val="2B5784"/>
                </a:solidFill>
              </a:rPr>
              <a:t>dashboards</a:t>
            </a:r>
            <a:r>
              <a:rPr lang="pt-PT" dirty="0">
                <a:solidFill>
                  <a:srgbClr val="2B5784"/>
                </a:solidFill>
              </a:rPr>
              <a:t>:</a:t>
            </a:r>
          </a:p>
        </p:txBody>
      </p:sp>
      <p:sp>
        <p:nvSpPr>
          <p:cNvPr id="3" name="Marcador de Posição de Conteúdo 2">
            <a:extLst>
              <a:ext uri="{FF2B5EF4-FFF2-40B4-BE49-F238E27FC236}">
                <a16:creationId xmlns:a16="http://schemas.microsoft.com/office/drawing/2014/main" id="{7EC40109-B25E-A841-C2FB-30030F6FA0B1}"/>
              </a:ext>
            </a:extLst>
          </p:cNvPr>
          <p:cNvSpPr>
            <a:spLocks noGrp="1"/>
          </p:cNvSpPr>
          <p:nvPr>
            <p:ph idx="1"/>
          </p:nvPr>
        </p:nvSpPr>
        <p:spPr/>
        <p:txBody>
          <a:bodyPr/>
          <a:lstStyle/>
          <a:p>
            <a:pPr algn="just"/>
            <a:r>
              <a:rPr lang="pt-PT" dirty="0"/>
              <a:t>Esta dashboard oferece um leque de medidas referentes a vários indicadores com potencial relação com a criminalidade em vários países, como taxas de mortalidade, número de mortes infantil e homicídios intencionais. O foco da apresentação desta dashboard será o Reino Unido.</a:t>
            </a:r>
          </a:p>
          <a:p>
            <a:endParaRPr lang="pt-PT" dirty="0"/>
          </a:p>
          <a:p>
            <a:pPr algn="just"/>
            <a:r>
              <a:rPr lang="pt-PT" dirty="0"/>
              <a:t>Utiliza taxas, percentagens e somas tendo em conta os vários filtros aplicados na dashboard: género, ano e país.</a:t>
            </a:r>
          </a:p>
          <a:p>
            <a:endParaRPr lang="pt-PT" dirty="0"/>
          </a:p>
          <a:p>
            <a:endParaRPr lang="pt-PT" dirty="0"/>
          </a:p>
        </p:txBody>
      </p:sp>
      <p:pic>
        <p:nvPicPr>
          <p:cNvPr id="4" name="Imagem 3">
            <a:extLst>
              <a:ext uri="{FF2B5EF4-FFF2-40B4-BE49-F238E27FC236}">
                <a16:creationId xmlns:a16="http://schemas.microsoft.com/office/drawing/2014/main" id="{35BB7175-D088-4E1B-E241-8FEEA6C7026B}"/>
              </a:ext>
            </a:extLst>
          </p:cNvPr>
          <p:cNvPicPr>
            <a:picLocks noChangeAspect="1"/>
          </p:cNvPicPr>
          <p:nvPr/>
        </p:nvPicPr>
        <p:blipFill>
          <a:blip r:embed="rId2"/>
          <a:stretch>
            <a:fillRect/>
          </a:stretch>
        </p:blipFill>
        <p:spPr>
          <a:xfrm>
            <a:off x="0" y="6559550"/>
            <a:ext cx="12192000" cy="393095"/>
          </a:xfrm>
          <a:prstGeom prst="rect">
            <a:avLst/>
          </a:prstGeom>
        </p:spPr>
      </p:pic>
      <p:sp>
        <p:nvSpPr>
          <p:cNvPr id="5" name="CaixaDeTexto 4">
            <a:extLst>
              <a:ext uri="{FF2B5EF4-FFF2-40B4-BE49-F238E27FC236}">
                <a16:creationId xmlns:a16="http://schemas.microsoft.com/office/drawing/2014/main" id="{5C38D00F-AE4E-1445-9215-1FB29CA6186A}"/>
              </a:ext>
            </a:extLst>
          </p:cNvPr>
          <p:cNvSpPr txBox="1"/>
          <p:nvPr/>
        </p:nvSpPr>
        <p:spPr>
          <a:xfrm>
            <a:off x="213101" y="6586636"/>
            <a:ext cx="431800" cy="307777"/>
          </a:xfrm>
          <a:prstGeom prst="rect">
            <a:avLst/>
          </a:prstGeom>
          <a:noFill/>
        </p:spPr>
        <p:txBody>
          <a:bodyPr wrap="square" rtlCol="0">
            <a:spAutoFit/>
          </a:bodyPr>
          <a:lstStyle/>
          <a:p>
            <a:r>
              <a:rPr lang="pt-PT" sz="1400" dirty="0">
                <a:solidFill>
                  <a:schemeClr val="bg2">
                    <a:lumMod val="25000"/>
                  </a:schemeClr>
                </a:solidFill>
              </a:rPr>
              <a:t>9</a:t>
            </a:r>
          </a:p>
        </p:txBody>
      </p:sp>
    </p:spTree>
    <p:extLst>
      <p:ext uri="{BB962C8B-B14F-4D97-AF65-F5344CB8AC3E}">
        <p14:creationId xmlns:p14="http://schemas.microsoft.com/office/powerpoint/2010/main" val="135292050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4439</Words>
  <Application>Microsoft Macintosh PowerPoint</Application>
  <PresentationFormat>Ecrã Panorâmico</PresentationFormat>
  <Paragraphs>312</Paragraphs>
  <Slides>54</Slides>
  <Notes>2</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54</vt:i4>
      </vt:variant>
    </vt:vector>
  </HeadingPairs>
  <TitlesOfParts>
    <vt:vector size="60" baseType="lpstr">
      <vt:lpstr>Arial</vt:lpstr>
      <vt:lpstr>Calibri</vt:lpstr>
      <vt:lpstr>Calibri Light</vt:lpstr>
      <vt:lpstr>Söhne</vt:lpstr>
      <vt:lpstr>Wingdings</vt:lpstr>
      <vt:lpstr>Tema do Office</vt:lpstr>
      <vt:lpstr>Apresentação do PowerPoint</vt:lpstr>
      <vt:lpstr>Constituição do Grupo</vt:lpstr>
      <vt:lpstr>Apresentação do PowerPoint</vt:lpstr>
      <vt:lpstr>Tecnologias utilizadas</vt:lpstr>
      <vt:lpstr>Diagrama de Arquitetura</vt:lpstr>
      <vt:lpstr>Apresentação do PowerPoint</vt:lpstr>
      <vt:lpstr>Apresentação do PowerPoint</vt:lpstr>
      <vt:lpstr>Gender Data per Country Dashboard</vt:lpstr>
      <vt:lpstr>Informações de utilização das dashboards:</vt:lpstr>
      <vt:lpstr>Questões analíticas (Gender Data)</vt:lpstr>
      <vt:lpstr>Q1: Quais são as discrepâncias entre faixas etárias na população do UK entre os anos 2010 e 2022? Haverá mais população do género feminino ou do género masculino? </vt:lpstr>
      <vt:lpstr>Questões analíticas (Gender Data)</vt:lpstr>
      <vt:lpstr>Q2: Alterando o intervalo de anos para entre 2017-2021, qual é o número total de mortes infantis em UK? Como esse número se distribui em relação a raparigas e rapazes?</vt:lpstr>
      <vt:lpstr>Questões analíticas (Gender Data)</vt:lpstr>
      <vt:lpstr>Q3: Dentro do mesmo intervalo de anos anterior e avaliando em taxas, a mortalidade afeta mais os adultos ou as crianças? Como afeta o género de cada?</vt:lpstr>
      <vt:lpstr>Questões analíticas (Gender Data)</vt:lpstr>
      <vt:lpstr>Q4: Serão os homens ou as mulhores mais suscetíveis a cometerem homicídios intencionalmente?</vt:lpstr>
      <vt:lpstr>Apresentação do PowerPoint</vt:lpstr>
      <vt:lpstr>Crime Dataset </vt:lpstr>
      <vt:lpstr>Respostas as Questões analíticas </vt:lpstr>
      <vt:lpstr>Respostas as Questões analíticas </vt:lpstr>
      <vt:lpstr>Respostas as Questões analíticas </vt:lpstr>
      <vt:lpstr>Respostas as Questões analíticas </vt:lpstr>
      <vt:lpstr>Respostas as Questões analíticas </vt:lpstr>
      <vt:lpstr>Respostas as Questões analíticas </vt:lpstr>
      <vt:lpstr>Respostas as Questões analíticas </vt:lpstr>
      <vt:lpstr>Respostas as Questões analíticas </vt:lpstr>
      <vt:lpstr>Apresentação do PowerPoint</vt:lpstr>
      <vt:lpstr>Homicide Victims in London Dashboard</vt:lpstr>
      <vt:lpstr>Apresentação do PowerPoint</vt:lpstr>
      <vt:lpstr>Homicide Agressors in London Dashboard</vt:lpstr>
      <vt:lpstr>Informações de utilização das dashboards:</vt:lpstr>
      <vt:lpstr>Apresentação do PowerPoint</vt:lpstr>
      <vt:lpstr>Questões analíticas (Homicide e Agressor)</vt:lpstr>
      <vt:lpstr>Q1: Há uma maior discrepância de géneros nas vítimas ou nos agressores em Londres? </vt:lpstr>
      <vt:lpstr>Questões analíticas (Homicide)</vt:lpstr>
      <vt:lpstr>Q2: Os Boroughs onde estão registados mais crimes contra homens são os mesmos onde há mais crimes contra mulheres? </vt:lpstr>
      <vt:lpstr>Questões analíticas (Homicide)</vt:lpstr>
      <vt:lpstr>Q3: Qual o método de homicídio mais sofrido por cada género? Qual a evolução desse método ao longo do tempo? </vt:lpstr>
      <vt:lpstr>Questões analíticas (Homicide e Crime)</vt:lpstr>
      <vt:lpstr>Q4: Qual a faixa etária que mais sofre de homicídios? E que mais pratica agressão? Estarão as autoridades a dar a devida atenção?</vt:lpstr>
      <vt:lpstr>Q4: Mas afinal, estarão as autoridades a dar a devida atenção?</vt:lpstr>
      <vt:lpstr>Questões analíticas (Homicide)</vt:lpstr>
      <vt:lpstr>Q5: Qual o género mais afetado por crimes de violência doméstica? Como tem sido a evolução ao longo dos anos para esse género?</vt:lpstr>
      <vt:lpstr>Questões analíticas (Agressor e Children)</vt:lpstr>
      <vt:lpstr>Q6: O número de agressores numa cidade poderá dar origem a desleixos no que toca a crianças. É possível visualizar, em Barnet, uma relação entre os crimes ocorridos em crianças e o número de homicídios por género?</vt:lpstr>
      <vt:lpstr>Apresentação do PowerPoint</vt:lpstr>
      <vt:lpstr>Children Careplan</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Capa</dc:title>
  <dc:creator>Catarina Brandão Fernandes</dc:creator>
  <cp:lastModifiedBy>Pedro Miguel Araújo Pires</cp:lastModifiedBy>
  <cp:revision>26</cp:revision>
  <dcterms:created xsi:type="dcterms:W3CDTF">2024-01-02T02:49:11Z</dcterms:created>
  <dcterms:modified xsi:type="dcterms:W3CDTF">2024-01-04T14:15:57Z</dcterms:modified>
</cp:coreProperties>
</file>